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Roboto Bold" charset="1" panose="02000000000000000000"/>
      <p:regular r:id="rId19"/>
    </p:embeddedFont>
    <p:embeddedFont>
      <p:font typeface="Roboto" charset="1" panose="02000000000000000000"/>
      <p:regular r:id="rId20"/>
    </p:embeddedFont>
    <p:embeddedFont>
      <p:font typeface="Poppins Bold" charset="1" panose="00000800000000000000"/>
      <p:regular r:id="rId21"/>
    </p:embeddedFont>
    <p:embeddedFont>
      <p:font typeface="Poppins" charset="1" panose="00000500000000000000"/>
      <p:regular r:id="rId22"/>
    </p:embeddedFont>
    <p:embeddedFont>
      <p:font typeface="Montserrat Bold" charset="1" panose="00000800000000000000"/>
      <p:regular r:id="rId23"/>
    </p:embeddedFont>
    <p:embeddedFont>
      <p:font typeface="Poppins Italics" charset="1" panose="000005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4.png" Type="http://schemas.openxmlformats.org/officeDocument/2006/relationships/image"/><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svg" Type="http://schemas.openxmlformats.org/officeDocument/2006/relationships/image"/><Relationship Id="rId2" Target="../media/image25.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4.pn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pn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4.png" Type="http://schemas.openxmlformats.org/officeDocument/2006/relationships/image"/><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5.svg" Type="http://schemas.openxmlformats.org/officeDocument/2006/relationships/image"/><Relationship Id="rId11" Target="../media/image46.png" Type="http://schemas.openxmlformats.org/officeDocument/2006/relationships/image"/><Relationship Id="rId12" Target="../media/image47.svg" Type="http://schemas.openxmlformats.org/officeDocument/2006/relationships/image"/><Relationship Id="rId13" Target="../media/image4.png" Type="http://schemas.openxmlformats.org/officeDocument/2006/relationships/image"/><Relationship Id="rId14" Target="../media/image48.png" Type="http://schemas.openxmlformats.org/officeDocument/2006/relationships/image"/><Relationship Id="rId15" Target="../embeddings/oleObject1.bin" Type="http://schemas.openxmlformats.org/officeDocument/2006/relationships/oleObject"/><Relationship Id="rId2" Target="../media/image25.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40.png" Type="http://schemas.openxmlformats.org/officeDocument/2006/relationships/image"/><Relationship Id="rId6" Target="../media/image41.svg" Type="http://schemas.openxmlformats.org/officeDocument/2006/relationships/image"/><Relationship Id="rId7" Target="../media/image42.png" Type="http://schemas.openxmlformats.org/officeDocument/2006/relationships/image"/><Relationship Id="rId8" Target="../media/image43.svg" Type="http://schemas.openxmlformats.org/officeDocument/2006/relationships/image"/><Relationship Id="rId9" Target="../media/image4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50.png" Type="http://schemas.openxmlformats.org/officeDocument/2006/relationships/image"/><Relationship Id="rId6" Target="../media/image51.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53.png" Type="http://schemas.openxmlformats.org/officeDocument/2006/relationships/image"/><Relationship Id="rId6" Target="../media/image54.svg" Type="http://schemas.openxmlformats.org/officeDocument/2006/relationships/image"/><Relationship Id="rId7" Target="../media/image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55.png" Type="http://schemas.openxmlformats.org/officeDocument/2006/relationships/image"/><Relationship Id="rId5" Target="../media/image56.svg" Type="http://schemas.openxmlformats.org/officeDocument/2006/relationships/image"/><Relationship Id="rId6"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7.png" Type="http://schemas.openxmlformats.org/officeDocument/2006/relationships/image"/><Relationship Id="rId6" Target="../media/image58.svg" Type="http://schemas.openxmlformats.org/officeDocument/2006/relationships/image"/><Relationship Id="rId7" Target="../media/image59.png" Type="http://schemas.openxmlformats.org/officeDocument/2006/relationships/image"/><Relationship Id="rId8" Target="../media/image60.svg" Type="http://schemas.openxmlformats.org/officeDocument/2006/relationships/image"/><Relationship Id="rId9"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sp>
        <p:nvSpPr>
          <p:cNvPr name="Freeform 2" id="2"/>
          <p:cNvSpPr/>
          <p:nvPr/>
        </p:nvSpPr>
        <p:spPr>
          <a:xfrm flipH="false" flipV="false" rot="0">
            <a:off x="-285395" y="-183528"/>
            <a:ext cx="20014291" cy="11007860"/>
          </a:xfrm>
          <a:custGeom>
            <a:avLst/>
            <a:gdLst/>
            <a:ahLst/>
            <a:cxnLst/>
            <a:rect r="r" b="b" t="t" l="l"/>
            <a:pathLst>
              <a:path h="11007860" w="20014291">
                <a:moveTo>
                  <a:pt x="0" y="0"/>
                </a:moveTo>
                <a:lnTo>
                  <a:pt x="20014291" y="0"/>
                </a:lnTo>
                <a:lnTo>
                  <a:pt x="20014291" y="11007861"/>
                </a:lnTo>
                <a:lnTo>
                  <a:pt x="0" y="11007861"/>
                </a:lnTo>
                <a:lnTo>
                  <a:pt x="0" y="0"/>
                </a:lnTo>
                <a:close/>
              </a:path>
            </a:pathLst>
          </a:custGeom>
          <a:blipFill>
            <a:blip r:embed="rId2"/>
            <a:stretch>
              <a:fillRect l="0" t="-5713" r="-5713" b="0"/>
            </a:stretch>
          </a:blipFill>
        </p:spPr>
      </p:sp>
      <p:grpSp>
        <p:nvGrpSpPr>
          <p:cNvPr name="Group 3" id="3"/>
          <p:cNvGrpSpPr/>
          <p:nvPr/>
        </p:nvGrpSpPr>
        <p:grpSpPr>
          <a:xfrm rot="0">
            <a:off x="-19910" y="0"/>
            <a:ext cx="9163910" cy="10287000"/>
            <a:chOff x="0" y="0"/>
            <a:chExt cx="2413540" cy="2709333"/>
          </a:xfrm>
        </p:grpSpPr>
        <p:sp>
          <p:nvSpPr>
            <p:cNvPr name="Freeform 4" id="4"/>
            <p:cNvSpPr/>
            <p:nvPr/>
          </p:nvSpPr>
          <p:spPr>
            <a:xfrm flipH="false" flipV="false" rot="0">
              <a:off x="0" y="0"/>
              <a:ext cx="2413540" cy="2709333"/>
            </a:xfrm>
            <a:custGeom>
              <a:avLst/>
              <a:gdLst/>
              <a:ahLst/>
              <a:cxnLst/>
              <a:rect r="r" b="b" t="t" l="l"/>
              <a:pathLst>
                <a:path h="2709333" w="2413540">
                  <a:moveTo>
                    <a:pt x="0" y="0"/>
                  </a:moveTo>
                  <a:lnTo>
                    <a:pt x="2413540" y="0"/>
                  </a:lnTo>
                  <a:lnTo>
                    <a:pt x="2413540" y="2709333"/>
                  </a:lnTo>
                  <a:lnTo>
                    <a:pt x="0" y="2709333"/>
                  </a:lnTo>
                  <a:close/>
                </a:path>
              </a:pathLst>
            </a:custGeom>
            <a:gradFill rotWithShape="true">
              <a:gsLst>
                <a:gs pos="0">
                  <a:srgbClr val="0C0C0C">
                    <a:alpha val="100000"/>
                  </a:srgbClr>
                </a:gs>
                <a:gs pos="100000">
                  <a:srgbClr val="0C0C0C">
                    <a:alpha val="0"/>
                  </a:srgbClr>
                </a:gs>
              </a:gsLst>
              <a:lin ang="0"/>
            </a:gradFill>
          </p:spPr>
        </p:sp>
        <p:sp>
          <p:nvSpPr>
            <p:cNvPr name="TextBox 5" id="5"/>
            <p:cNvSpPr txBox="true"/>
            <p:nvPr/>
          </p:nvSpPr>
          <p:spPr>
            <a:xfrm>
              <a:off x="0" y="-38100"/>
              <a:ext cx="2413540"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5421440" y="1028700"/>
            <a:ext cx="1837860" cy="776496"/>
          </a:xfrm>
          <a:custGeom>
            <a:avLst/>
            <a:gdLst/>
            <a:ahLst/>
            <a:cxnLst/>
            <a:rect r="r" b="b" t="t" l="l"/>
            <a:pathLst>
              <a:path h="776496" w="1837860">
                <a:moveTo>
                  <a:pt x="0" y="0"/>
                </a:moveTo>
                <a:lnTo>
                  <a:pt x="1837860" y="0"/>
                </a:lnTo>
                <a:lnTo>
                  <a:pt x="1837860" y="776496"/>
                </a:lnTo>
                <a:lnTo>
                  <a:pt x="0" y="77649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8700" y="3831120"/>
            <a:ext cx="9114518" cy="1911991"/>
          </a:xfrm>
          <a:prstGeom prst="rect">
            <a:avLst/>
          </a:prstGeom>
        </p:spPr>
        <p:txBody>
          <a:bodyPr anchor="t" rtlCol="false" tIns="0" lIns="0" bIns="0" rIns="0">
            <a:spAutoFit/>
          </a:bodyPr>
          <a:lstStyle/>
          <a:p>
            <a:pPr algn="l">
              <a:lnSpc>
                <a:spcPts val="8800"/>
              </a:lnSpc>
            </a:pPr>
            <a:r>
              <a:rPr lang="en-US" sz="8800" b="true">
                <a:solidFill>
                  <a:srgbClr val="FFFFFF"/>
                </a:solidFill>
                <a:latin typeface="Roboto Bold"/>
                <a:ea typeface="Roboto Bold"/>
                <a:cs typeface="Roboto Bold"/>
                <a:sym typeface="Roboto Bold"/>
              </a:rPr>
              <a:t>CYBERSECURITY </a:t>
            </a:r>
          </a:p>
          <a:p>
            <a:pPr algn="l">
              <a:lnSpc>
                <a:spcPts val="6000"/>
              </a:lnSpc>
            </a:pPr>
            <a:r>
              <a:rPr lang="en-US" sz="6000" b="true">
                <a:solidFill>
                  <a:srgbClr val="FFFFFF"/>
                </a:solidFill>
                <a:latin typeface="Roboto Bold"/>
                <a:ea typeface="Roboto Bold"/>
                <a:cs typeface="Roboto Bold"/>
                <a:sym typeface="Roboto Bold"/>
              </a:rPr>
              <a:t>FOR SMES IN AUSTRALIA</a:t>
            </a:r>
          </a:p>
        </p:txBody>
      </p:sp>
      <p:sp>
        <p:nvSpPr>
          <p:cNvPr name="TextBox 8" id="8"/>
          <p:cNvSpPr txBox="true"/>
          <p:nvPr/>
        </p:nvSpPr>
        <p:spPr>
          <a:xfrm rot="0">
            <a:off x="1890296" y="1101272"/>
            <a:ext cx="2378297" cy="666115"/>
          </a:xfrm>
          <a:prstGeom prst="rect">
            <a:avLst/>
          </a:prstGeom>
        </p:spPr>
        <p:txBody>
          <a:bodyPr anchor="t" rtlCol="false" tIns="0" lIns="0" bIns="0" rIns="0">
            <a:spAutoFit/>
          </a:bodyPr>
          <a:lstStyle/>
          <a:p>
            <a:pPr algn="l">
              <a:lnSpc>
                <a:spcPts val="2599"/>
              </a:lnSpc>
            </a:pPr>
            <a:r>
              <a:rPr lang="en-US" sz="2599" b="true">
                <a:solidFill>
                  <a:srgbClr val="FFFFFF"/>
                </a:solidFill>
                <a:latin typeface="Roboto Bold"/>
                <a:ea typeface="Roboto Bold"/>
                <a:cs typeface="Roboto Bold"/>
                <a:sym typeface="Roboto Bold"/>
              </a:rPr>
              <a:t>TECHNOVATE IT SOLUTIONS</a:t>
            </a:r>
          </a:p>
        </p:txBody>
      </p:sp>
      <p:grpSp>
        <p:nvGrpSpPr>
          <p:cNvPr name="Group 9" id="9"/>
          <p:cNvGrpSpPr/>
          <p:nvPr/>
        </p:nvGrpSpPr>
        <p:grpSpPr>
          <a:xfrm rot="0">
            <a:off x="1038225" y="8712625"/>
            <a:ext cx="4577515" cy="771311"/>
            <a:chOff x="0" y="0"/>
            <a:chExt cx="1205601" cy="203144"/>
          </a:xfrm>
        </p:grpSpPr>
        <p:sp>
          <p:nvSpPr>
            <p:cNvPr name="Freeform 10" id="10"/>
            <p:cNvSpPr/>
            <p:nvPr/>
          </p:nvSpPr>
          <p:spPr>
            <a:xfrm flipH="false" flipV="false" rot="0">
              <a:off x="0" y="0"/>
              <a:ext cx="1205601" cy="203144"/>
            </a:xfrm>
            <a:custGeom>
              <a:avLst/>
              <a:gdLst/>
              <a:ahLst/>
              <a:cxnLst/>
              <a:rect r="r" b="b" t="t" l="l"/>
              <a:pathLst>
                <a:path h="203144" w="1205601">
                  <a:moveTo>
                    <a:pt x="101572" y="0"/>
                  </a:moveTo>
                  <a:lnTo>
                    <a:pt x="1104029" y="0"/>
                  </a:lnTo>
                  <a:cubicBezTo>
                    <a:pt x="1160126" y="0"/>
                    <a:pt x="1205601" y="45475"/>
                    <a:pt x="1205601" y="101572"/>
                  </a:cubicBezTo>
                  <a:lnTo>
                    <a:pt x="1205601" y="101572"/>
                  </a:lnTo>
                  <a:cubicBezTo>
                    <a:pt x="1205601" y="157668"/>
                    <a:pt x="1160126" y="203144"/>
                    <a:pt x="1104029" y="203144"/>
                  </a:cubicBezTo>
                  <a:lnTo>
                    <a:pt x="101572" y="203144"/>
                  </a:lnTo>
                  <a:cubicBezTo>
                    <a:pt x="45475" y="203144"/>
                    <a:pt x="0" y="157668"/>
                    <a:pt x="0" y="101572"/>
                  </a:cubicBezTo>
                  <a:lnTo>
                    <a:pt x="0" y="101572"/>
                  </a:lnTo>
                  <a:cubicBezTo>
                    <a:pt x="0" y="45475"/>
                    <a:pt x="45475" y="0"/>
                    <a:pt x="101572"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1" id="11"/>
            <p:cNvSpPr txBox="true"/>
            <p:nvPr/>
          </p:nvSpPr>
          <p:spPr>
            <a:xfrm>
              <a:off x="0" y="0"/>
              <a:ext cx="1205601" cy="203144"/>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TextBox 12" id="12"/>
          <p:cNvSpPr txBox="true"/>
          <p:nvPr/>
        </p:nvSpPr>
        <p:spPr>
          <a:xfrm rot="0">
            <a:off x="1704310" y="8976360"/>
            <a:ext cx="3245346" cy="294005"/>
          </a:xfrm>
          <a:prstGeom prst="rect">
            <a:avLst/>
          </a:prstGeom>
        </p:spPr>
        <p:txBody>
          <a:bodyPr anchor="t" rtlCol="false" tIns="0" lIns="0" bIns="0" rIns="0">
            <a:spAutoFit/>
          </a:bodyPr>
          <a:lstStyle/>
          <a:p>
            <a:pPr algn="ctr">
              <a:lnSpc>
                <a:spcPts val="2199"/>
              </a:lnSpc>
            </a:pPr>
            <a:r>
              <a:rPr lang="en-US" sz="2199">
                <a:solidFill>
                  <a:srgbClr val="FFFFFF"/>
                </a:solidFill>
                <a:latin typeface="Roboto"/>
                <a:ea typeface="Roboto"/>
                <a:cs typeface="Roboto"/>
                <a:sym typeface="Roboto"/>
              </a:rPr>
              <a:t>www.technovateit.com.au</a:t>
            </a:r>
          </a:p>
        </p:txBody>
      </p:sp>
      <p:sp>
        <p:nvSpPr>
          <p:cNvPr name="TextBox 13" id="13"/>
          <p:cNvSpPr txBox="true"/>
          <p:nvPr/>
        </p:nvSpPr>
        <p:spPr>
          <a:xfrm rot="0">
            <a:off x="1038225" y="6280620"/>
            <a:ext cx="9392062" cy="373380"/>
          </a:xfrm>
          <a:prstGeom prst="rect">
            <a:avLst/>
          </a:prstGeom>
        </p:spPr>
        <p:txBody>
          <a:bodyPr anchor="t" rtlCol="false" tIns="0" lIns="0" bIns="0" rIns="0">
            <a:spAutoFit/>
          </a:bodyPr>
          <a:lstStyle/>
          <a:p>
            <a:pPr algn="l">
              <a:lnSpc>
                <a:spcPts val="2699"/>
              </a:lnSpc>
              <a:spcBef>
                <a:spcPct val="0"/>
              </a:spcBef>
            </a:pPr>
            <a:r>
              <a:rPr lang="en-US" b="true" sz="2699">
                <a:solidFill>
                  <a:srgbClr val="42A9F4"/>
                </a:solidFill>
                <a:latin typeface="Poppins Bold"/>
                <a:ea typeface="Poppins Bold"/>
                <a:cs typeface="Poppins Bold"/>
                <a:sym typeface="Poppins Bold"/>
              </a:rPr>
              <a:t>PROTECTING YOUR BUSINESS IN THE DIGITAL AGE</a:t>
            </a:r>
          </a:p>
        </p:txBody>
      </p:sp>
      <p:sp>
        <p:nvSpPr>
          <p:cNvPr name="Freeform 14" id="14"/>
          <p:cNvSpPr/>
          <p:nvPr/>
        </p:nvSpPr>
        <p:spPr>
          <a:xfrm flipH="false" flipV="false" rot="0">
            <a:off x="407467" y="523701"/>
            <a:ext cx="2106341" cy="1786493"/>
          </a:xfrm>
          <a:custGeom>
            <a:avLst/>
            <a:gdLst/>
            <a:ahLst/>
            <a:cxnLst/>
            <a:rect r="r" b="b" t="t" l="l"/>
            <a:pathLst>
              <a:path h="1786493" w="2106341">
                <a:moveTo>
                  <a:pt x="0" y="0"/>
                </a:moveTo>
                <a:lnTo>
                  <a:pt x="2106341" y="0"/>
                </a:lnTo>
                <a:lnTo>
                  <a:pt x="2106341" y="1786494"/>
                </a:lnTo>
                <a:lnTo>
                  <a:pt x="0" y="1786494"/>
                </a:lnTo>
                <a:lnTo>
                  <a:pt x="0" y="0"/>
                </a:lnTo>
                <a:close/>
              </a:path>
            </a:pathLst>
          </a:custGeom>
          <a:blipFill>
            <a:blip r:embed="rId5"/>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10800000">
            <a:off x="0" y="-44540"/>
            <a:ext cx="18288000" cy="7836192"/>
            <a:chOff x="0" y="0"/>
            <a:chExt cx="4816593" cy="2063853"/>
          </a:xfrm>
        </p:grpSpPr>
        <p:sp>
          <p:nvSpPr>
            <p:cNvPr name="Freeform 3" id="3"/>
            <p:cNvSpPr/>
            <p:nvPr/>
          </p:nvSpPr>
          <p:spPr>
            <a:xfrm flipH="false" flipV="false" rot="0">
              <a:off x="0" y="0"/>
              <a:ext cx="4816592" cy="2063853"/>
            </a:xfrm>
            <a:custGeom>
              <a:avLst/>
              <a:gdLst/>
              <a:ahLst/>
              <a:cxnLst/>
              <a:rect r="r" b="b" t="t" l="l"/>
              <a:pathLst>
                <a:path h="2063853" w="4816592">
                  <a:moveTo>
                    <a:pt x="0" y="0"/>
                  </a:moveTo>
                  <a:lnTo>
                    <a:pt x="4816592" y="0"/>
                  </a:lnTo>
                  <a:lnTo>
                    <a:pt x="4816592" y="2063853"/>
                  </a:lnTo>
                  <a:lnTo>
                    <a:pt x="0" y="2063853"/>
                  </a:lnTo>
                  <a:close/>
                </a:path>
              </a:pathLst>
            </a:custGeom>
            <a:gradFill rotWithShape="true">
              <a:gsLst>
                <a:gs pos="0">
                  <a:srgbClr val="003297">
                    <a:alpha val="0"/>
                  </a:srgbClr>
                </a:gs>
                <a:gs pos="100000">
                  <a:srgbClr val="003297">
                    <a:alpha val="100000"/>
                  </a:srgbClr>
                </a:gs>
              </a:gsLst>
              <a:lin ang="5400000"/>
            </a:gradFill>
          </p:spPr>
        </p:sp>
        <p:sp>
          <p:nvSpPr>
            <p:cNvPr name="TextBox 4" id="4"/>
            <p:cNvSpPr txBox="true"/>
            <p:nvPr/>
          </p:nvSpPr>
          <p:spPr>
            <a:xfrm>
              <a:off x="0" y="-38100"/>
              <a:ext cx="4816593" cy="2101953"/>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405663" y="-342621"/>
            <a:ext cx="15476674" cy="3941818"/>
            <a:chOff x="0" y="0"/>
            <a:chExt cx="2486621" cy="633328"/>
          </a:xfrm>
        </p:grpSpPr>
        <p:sp>
          <p:nvSpPr>
            <p:cNvPr name="Freeform 6" id="6"/>
            <p:cNvSpPr/>
            <p:nvPr/>
          </p:nvSpPr>
          <p:spPr>
            <a:xfrm flipH="false" flipV="false" rot="0">
              <a:off x="0" y="0"/>
              <a:ext cx="2486621" cy="633328"/>
            </a:xfrm>
            <a:custGeom>
              <a:avLst/>
              <a:gdLst/>
              <a:ahLst/>
              <a:cxnLst/>
              <a:rect r="r" b="b" t="t" l="l"/>
              <a:pathLst>
                <a:path h="633328" w="2486621">
                  <a:moveTo>
                    <a:pt x="19509" y="0"/>
                  </a:moveTo>
                  <a:lnTo>
                    <a:pt x="2467112" y="0"/>
                  </a:lnTo>
                  <a:cubicBezTo>
                    <a:pt x="2477886" y="0"/>
                    <a:pt x="2486621" y="8734"/>
                    <a:pt x="2486621" y="19509"/>
                  </a:cubicBezTo>
                  <a:lnTo>
                    <a:pt x="2486621" y="613819"/>
                  </a:lnTo>
                  <a:cubicBezTo>
                    <a:pt x="2486621" y="624593"/>
                    <a:pt x="2477886" y="633328"/>
                    <a:pt x="2467112" y="633328"/>
                  </a:cubicBezTo>
                  <a:lnTo>
                    <a:pt x="19509" y="633328"/>
                  </a:lnTo>
                  <a:cubicBezTo>
                    <a:pt x="8734" y="633328"/>
                    <a:pt x="0" y="624593"/>
                    <a:pt x="0" y="613819"/>
                  </a:cubicBezTo>
                  <a:lnTo>
                    <a:pt x="0" y="19509"/>
                  </a:lnTo>
                  <a:cubicBezTo>
                    <a:pt x="0" y="8734"/>
                    <a:pt x="8734" y="0"/>
                    <a:pt x="19509" y="0"/>
                  </a:cubicBezTo>
                  <a:close/>
                </a:path>
              </a:pathLst>
            </a:custGeom>
            <a:blipFill>
              <a:blip r:embed="rId2"/>
              <a:stretch>
                <a:fillRect l="0" t="-48156" r="0" b="-48156"/>
              </a:stretch>
            </a:blipFill>
          </p:spPr>
        </p:sp>
      </p:grpSp>
      <p:sp>
        <p:nvSpPr>
          <p:cNvPr name="Freeform 7" id="7"/>
          <p:cNvSpPr/>
          <p:nvPr/>
        </p:nvSpPr>
        <p:spPr>
          <a:xfrm flipH="false" flipV="false" rot="0">
            <a:off x="15116210" y="4661738"/>
            <a:ext cx="1766127" cy="746188"/>
          </a:xfrm>
          <a:custGeom>
            <a:avLst/>
            <a:gdLst/>
            <a:ahLst/>
            <a:cxnLst/>
            <a:rect r="r" b="b" t="t" l="l"/>
            <a:pathLst>
              <a:path h="746188" w="1766127">
                <a:moveTo>
                  <a:pt x="0" y="0"/>
                </a:moveTo>
                <a:lnTo>
                  <a:pt x="1766127" y="0"/>
                </a:lnTo>
                <a:lnTo>
                  <a:pt x="1766127" y="746189"/>
                </a:lnTo>
                <a:lnTo>
                  <a:pt x="0" y="7461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11351388" y="6741151"/>
            <a:ext cx="5530949" cy="2101001"/>
            <a:chOff x="0" y="0"/>
            <a:chExt cx="1456711" cy="553350"/>
          </a:xfrm>
        </p:grpSpPr>
        <p:sp>
          <p:nvSpPr>
            <p:cNvPr name="Freeform 9" id="9"/>
            <p:cNvSpPr/>
            <p:nvPr/>
          </p:nvSpPr>
          <p:spPr>
            <a:xfrm flipH="false" flipV="false" rot="0">
              <a:off x="0" y="0"/>
              <a:ext cx="1456711" cy="553350"/>
            </a:xfrm>
            <a:custGeom>
              <a:avLst/>
              <a:gdLst/>
              <a:ahLst/>
              <a:cxnLst/>
              <a:rect r="r" b="b" t="t" l="l"/>
              <a:pathLst>
                <a:path h="553350" w="1456711">
                  <a:moveTo>
                    <a:pt x="33594" y="0"/>
                  </a:moveTo>
                  <a:lnTo>
                    <a:pt x="1423117" y="0"/>
                  </a:lnTo>
                  <a:cubicBezTo>
                    <a:pt x="1432027" y="0"/>
                    <a:pt x="1440571" y="3539"/>
                    <a:pt x="1446872" y="9839"/>
                  </a:cubicBezTo>
                  <a:cubicBezTo>
                    <a:pt x="1453172" y="16139"/>
                    <a:pt x="1456711" y="24684"/>
                    <a:pt x="1456711" y="33594"/>
                  </a:cubicBezTo>
                  <a:lnTo>
                    <a:pt x="1456711" y="519756"/>
                  </a:lnTo>
                  <a:cubicBezTo>
                    <a:pt x="1456711" y="528666"/>
                    <a:pt x="1453172" y="537211"/>
                    <a:pt x="1446872" y="543511"/>
                  </a:cubicBezTo>
                  <a:cubicBezTo>
                    <a:pt x="1440571" y="549811"/>
                    <a:pt x="1432027" y="553350"/>
                    <a:pt x="1423117" y="553350"/>
                  </a:cubicBezTo>
                  <a:lnTo>
                    <a:pt x="33594" y="553350"/>
                  </a:lnTo>
                  <a:cubicBezTo>
                    <a:pt x="15040" y="553350"/>
                    <a:pt x="0" y="538310"/>
                    <a:pt x="0" y="519756"/>
                  </a:cubicBezTo>
                  <a:lnTo>
                    <a:pt x="0" y="33594"/>
                  </a:lnTo>
                  <a:cubicBezTo>
                    <a:pt x="0" y="24684"/>
                    <a:pt x="3539" y="16139"/>
                    <a:pt x="9839" y="9839"/>
                  </a:cubicBezTo>
                  <a:cubicBezTo>
                    <a:pt x="16139" y="3539"/>
                    <a:pt x="24684" y="0"/>
                    <a:pt x="3359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0" id="10"/>
            <p:cNvSpPr txBox="true"/>
            <p:nvPr/>
          </p:nvSpPr>
          <p:spPr>
            <a:xfrm>
              <a:off x="0" y="0"/>
              <a:ext cx="1456711" cy="553350"/>
            </a:xfrm>
            <a:prstGeom prst="rect">
              <a:avLst/>
            </a:prstGeom>
          </p:spPr>
          <p:txBody>
            <a:bodyPr anchor="ctr" rtlCol="false" tIns="50800" lIns="50800" bIns="50800" rIns="50800"/>
            <a:lstStyle/>
            <a:p>
              <a:pPr algn="ctr">
                <a:lnSpc>
                  <a:spcPts val="2394"/>
                </a:lnSpc>
              </a:pPr>
            </a:p>
          </p:txBody>
        </p:sp>
      </p:grpSp>
      <p:sp>
        <p:nvSpPr>
          <p:cNvPr name="Freeform 11" id="11"/>
          <p:cNvSpPr/>
          <p:nvPr/>
        </p:nvSpPr>
        <p:spPr>
          <a:xfrm flipH="false" flipV="false" rot="0">
            <a:off x="12051638" y="7880415"/>
            <a:ext cx="514154" cy="623218"/>
          </a:xfrm>
          <a:custGeom>
            <a:avLst/>
            <a:gdLst/>
            <a:ahLst/>
            <a:cxnLst/>
            <a:rect r="r" b="b" t="t" l="l"/>
            <a:pathLst>
              <a:path h="623218" w="514154">
                <a:moveTo>
                  <a:pt x="0" y="0"/>
                </a:moveTo>
                <a:lnTo>
                  <a:pt x="514154" y="0"/>
                </a:lnTo>
                <a:lnTo>
                  <a:pt x="514154" y="623218"/>
                </a:lnTo>
                <a:lnTo>
                  <a:pt x="0" y="6232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2013923" y="7079671"/>
            <a:ext cx="589585" cy="556420"/>
          </a:xfrm>
          <a:custGeom>
            <a:avLst/>
            <a:gdLst/>
            <a:ahLst/>
            <a:cxnLst/>
            <a:rect r="r" b="b" t="t" l="l"/>
            <a:pathLst>
              <a:path h="556420" w="589585">
                <a:moveTo>
                  <a:pt x="0" y="0"/>
                </a:moveTo>
                <a:lnTo>
                  <a:pt x="589584" y="0"/>
                </a:lnTo>
                <a:lnTo>
                  <a:pt x="589584" y="556420"/>
                </a:lnTo>
                <a:lnTo>
                  <a:pt x="0" y="55642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405663" y="4610016"/>
            <a:ext cx="9632432" cy="9734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INTRODUCTION</a:t>
            </a:r>
          </a:p>
        </p:txBody>
      </p:sp>
      <p:sp>
        <p:nvSpPr>
          <p:cNvPr name="TextBox 14" id="14"/>
          <p:cNvSpPr txBox="true"/>
          <p:nvPr/>
        </p:nvSpPr>
        <p:spPr>
          <a:xfrm rot="0">
            <a:off x="1405663" y="6355706"/>
            <a:ext cx="9632432" cy="385445"/>
          </a:xfrm>
          <a:prstGeom prst="rect">
            <a:avLst/>
          </a:prstGeom>
        </p:spPr>
        <p:txBody>
          <a:bodyPr anchor="t" rtlCol="false" tIns="0" lIns="0" bIns="0" rIns="0">
            <a:spAutoFit/>
          </a:bodyPr>
          <a:lstStyle/>
          <a:p>
            <a:pPr algn="l">
              <a:lnSpc>
                <a:spcPts val="2799"/>
              </a:lnSpc>
            </a:pPr>
            <a:r>
              <a:rPr lang="en-US" sz="2799" b="true">
                <a:solidFill>
                  <a:srgbClr val="42A9F4"/>
                </a:solidFill>
                <a:latin typeface="Roboto Bold"/>
                <a:ea typeface="Roboto Bold"/>
                <a:cs typeface="Roboto Bold"/>
                <a:sym typeface="Roboto Bold"/>
              </a:rPr>
              <a:t>Why Cybersecurity Matters</a:t>
            </a:r>
          </a:p>
        </p:txBody>
      </p:sp>
      <p:sp>
        <p:nvSpPr>
          <p:cNvPr name="TextBox 15" id="15"/>
          <p:cNvSpPr txBox="true"/>
          <p:nvPr/>
        </p:nvSpPr>
        <p:spPr>
          <a:xfrm rot="0">
            <a:off x="1405663" y="7019541"/>
            <a:ext cx="8460140" cy="2601468"/>
          </a:xfrm>
          <a:prstGeom prst="rect">
            <a:avLst/>
          </a:prstGeom>
        </p:spPr>
        <p:txBody>
          <a:bodyPr anchor="t" rtlCol="false" tIns="0" lIns="0" bIns="0" rIns="0">
            <a:spAutoFit/>
          </a:bodyPr>
          <a:lstStyle/>
          <a:p>
            <a:pPr algn="l">
              <a:lnSpc>
                <a:spcPts val="2961"/>
              </a:lnSpc>
            </a:pPr>
            <a:r>
              <a:rPr lang="en-US" sz="2100">
                <a:solidFill>
                  <a:srgbClr val="FFFFFF"/>
                </a:solidFill>
                <a:latin typeface="Poppins"/>
                <a:ea typeface="Poppins"/>
                <a:cs typeface="Poppins"/>
                <a:sym typeface="Poppins"/>
              </a:rPr>
              <a:t>Cybersecurity is no longer optional — it’s essential.</a:t>
            </a:r>
          </a:p>
          <a:p>
            <a:pPr algn="l">
              <a:lnSpc>
                <a:spcPts val="2961"/>
              </a:lnSpc>
            </a:pPr>
            <a:r>
              <a:rPr lang="en-US" sz="2100">
                <a:solidFill>
                  <a:srgbClr val="FFFFFF"/>
                </a:solidFill>
                <a:latin typeface="Poppins"/>
                <a:ea typeface="Poppins"/>
                <a:cs typeface="Poppins"/>
                <a:sym typeface="Poppins"/>
              </a:rPr>
              <a:t> In today’s connected world, small and medium businesses are on the frontlines of cybercrime. This presentation explores why cybersecurity matters, what threats you face, and how to protect your business with confidence. Effective cybersecurity ensures the confidentiality, integrity, and availability of information, minimizing risks and vulnerabilities.</a:t>
            </a:r>
          </a:p>
        </p:txBody>
      </p:sp>
      <p:sp>
        <p:nvSpPr>
          <p:cNvPr name="TextBox 16" id="16"/>
          <p:cNvSpPr txBox="true"/>
          <p:nvPr/>
        </p:nvSpPr>
        <p:spPr>
          <a:xfrm rot="0">
            <a:off x="12762078" y="7184209"/>
            <a:ext cx="3936841" cy="385445"/>
          </a:xfrm>
          <a:prstGeom prst="rect">
            <a:avLst/>
          </a:prstGeom>
        </p:spPr>
        <p:txBody>
          <a:bodyPr anchor="t" rtlCol="false" tIns="0" lIns="0" bIns="0" rIns="0">
            <a:spAutoFit/>
          </a:bodyPr>
          <a:lstStyle/>
          <a:p>
            <a:pPr algn="l" marL="0" indent="0" lvl="0">
              <a:lnSpc>
                <a:spcPts val="2799"/>
              </a:lnSpc>
              <a:spcBef>
                <a:spcPct val="0"/>
              </a:spcBef>
            </a:pPr>
            <a:r>
              <a:rPr lang="en-US" b="true" sz="2799" strike="noStrike" u="none">
                <a:solidFill>
                  <a:srgbClr val="FFFFFF"/>
                </a:solidFill>
                <a:latin typeface="Roboto Bold"/>
                <a:ea typeface="Roboto Bold"/>
                <a:cs typeface="Roboto Bold"/>
                <a:sym typeface="Roboto Bold"/>
              </a:rPr>
              <a:t>Protect Data</a:t>
            </a:r>
          </a:p>
        </p:txBody>
      </p:sp>
      <p:sp>
        <p:nvSpPr>
          <p:cNvPr name="TextBox 17" id="17"/>
          <p:cNvSpPr txBox="true"/>
          <p:nvPr/>
        </p:nvSpPr>
        <p:spPr>
          <a:xfrm rot="0">
            <a:off x="12762078" y="8018351"/>
            <a:ext cx="3936841" cy="385445"/>
          </a:xfrm>
          <a:prstGeom prst="rect">
            <a:avLst/>
          </a:prstGeom>
        </p:spPr>
        <p:txBody>
          <a:bodyPr anchor="t" rtlCol="false" tIns="0" lIns="0" bIns="0" rIns="0">
            <a:spAutoFit/>
          </a:bodyPr>
          <a:lstStyle/>
          <a:p>
            <a:pPr algn="l" marL="0" indent="0" lvl="0">
              <a:lnSpc>
                <a:spcPts val="2799"/>
              </a:lnSpc>
              <a:spcBef>
                <a:spcPct val="0"/>
              </a:spcBef>
            </a:pPr>
            <a:r>
              <a:rPr lang="en-US" b="true" sz="2799" strike="noStrike" u="none">
                <a:solidFill>
                  <a:srgbClr val="FFFFFF"/>
                </a:solidFill>
                <a:latin typeface="Roboto Bold"/>
                <a:ea typeface="Roboto Bold"/>
                <a:cs typeface="Roboto Bold"/>
                <a:sym typeface="Roboto Bold"/>
              </a:rPr>
              <a:t>Enhance Reputation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0"/>
            <a:ext cx="6425499" cy="10287000"/>
            <a:chOff x="0" y="0"/>
            <a:chExt cx="1692312" cy="2709333"/>
          </a:xfrm>
        </p:grpSpPr>
        <p:sp>
          <p:nvSpPr>
            <p:cNvPr name="Freeform 3" id="3"/>
            <p:cNvSpPr/>
            <p:nvPr/>
          </p:nvSpPr>
          <p:spPr>
            <a:xfrm flipH="false" flipV="false" rot="0">
              <a:off x="0" y="0"/>
              <a:ext cx="1692312" cy="2709333"/>
            </a:xfrm>
            <a:custGeom>
              <a:avLst/>
              <a:gdLst/>
              <a:ahLst/>
              <a:cxnLst/>
              <a:rect r="r" b="b" t="t" l="l"/>
              <a:pathLst>
                <a:path h="2709333" w="1692312">
                  <a:moveTo>
                    <a:pt x="0" y="0"/>
                  </a:moveTo>
                  <a:lnTo>
                    <a:pt x="1692312" y="0"/>
                  </a:lnTo>
                  <a:lnTo>
                    <a:pt x="1692312" y="2709333"/>
                  </a:lnTo>
                  <a:lnTo>
                    <a:pt x="0" y="2709333"/>
                  </a:lnTo>
                  <a:close/>
                </a:path>
              </a:pathLst>
            </a:custGeom>
            <a:gradFill rotWithShape="true">
              <a:gsLst>
                <a:gs pos="0">
                  <a:srgbClr val="003297">
                    <a:alpha val="100000"/>
                  </a:srgbClr>
                </a:gs>
                <a:gs pos="100000">
                  <a:srgbClr val="003297">
                    <a:alpha val="0"/>
                  </a:srgbClr>
                </a:gs>
              </a:gsLst>
              <a:lin ang="0"/>
            </a:gradFill>
          </p:spPr>
        </p:sp>
        <p:sp>
          <p:nvSpPr>
            <p:cNvPr name="TextBox 4" id="4"/>
            <p:cNvSpPr txBox="true"/>
            <p:nvPr/>
          </p:nvSpPr>
          <p:spPr>
            <a:xfrm>
              <a:off x="0" y="-38100"/>
              <a:ext cx="1692312"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288583" y="-258630"/>
            <a:ext cx="11488495" cy="4861869"/>
          </a:xfrm>
          <a:custGeom>
            <a:avLst/>
            <a:gdLst/>
            <a:ahLst/>
            <a:cxnLst/>
            <a:rect r="r" b="b" t="t" l="l"/>
            <a:pathLst>
              <a:path h="4861869" w="11488495">
                <a:moveTo>
                  <a:pt x="0" y="0"/>
                </a:moveTo>
                <a:lnTo>
                  <a:pt x="11488496" y="0"/>
                </a:lnTo>
                <a:lnTo>
                  <a:pt x="11488496" y="4861869"/>
                </a:lnTo>
                <a:lnTo>
                  <a:pt x="0" y="4861869"/>
                </a:lnTo>
                <a:lnTo>
                  <a:pt x="0" y="0"/>
                </a:lnTo>
                <a:close/>
              </a:path>
            </a:pathLst>
          </a:custGeom>
          <a:blipFill>
            <a:blip r:embed="rId2"/>
            <a:stretch>
              <a:fillRect l="-33536" t="-38944" r="0" b="-27505"/>
            </a:stretch>
          </a:blipFill>
        </p:spPr>
      </p:sp>
      <p:sp>
        <p:nvSpPr>
          <p:cNvPr name="TextBox 6" id="6"/>
          <p:cNvSpPr txBox="true"/>
          <p:nvPr/>
        </p:nvSpPr>
        <p:spPr>
          <a:xfrm rot="0">
            <a:off x="1548589" y="2341241"/>
            <a:ext cx="7235138" cy="18878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WHY SMES ARE CYBER TARGETS</a:t>
            </a:r>
          </a:p>
        </p:txBody>
      </p:sp>
      <p:grpSp>
        <p:nvGrpSpPr>
          <p:cNvPr name="Group 7" id="7"/>
          <p:cNvGrpSpPr/>
          <p:nvPr/>
        </p:nvGrpSpPr>
        <p:grpSpPr>
          <a:xfrm rot="0">
            <a:off x="9288583" y="8244029"/>
            <a:ext cx="9500035" cy="771311"/>
            <a:chOff x="0" y="0"/>
            <a:chExt cx="2502067" cy="203144"/>
          </a:xfrm>
        </p:grpSpPr>
        <p:sp>
          <p:nvSpPr>
            <p:cNvPr name="Freeform 8" id="8"/>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9" id="9"/>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0" id="10"/>
          <p:cNvGrpSpPr/>
          <p:nvPr/>
        </p:nvGrpSpPr>
        <p:grpSpPr>
          <a:xfrm rot="0">
            <a:off x="9288583" y="7228806"/>
            <a:ext cx="9500035" cy="771311"/>
            <a:chOff x="0" y="0"/>
            <a:chExt cx="2502067" cy="203144"/>
          </a:xfrm>
        </p:grpSpPr>
        <p:sp>
          <p:nvSpPr>
            <p:cNvPr name="Freeform 11" id="11"/>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2" id="12"/>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3" id="13"/>
          <p:cNvGrpSpPr/>
          <p:nvPr/>
        </p:nvGrpSpPr>
        <p:grpSpPr>
          <a:xfrm rot="0">
            <a:off x="9288583" y="5325044"/>
            <a:ext cx="9500035" cy="771311"/>
            <a:chOff x="0" y="0"/>
            <a:chExt cx="2502067" cy="203144"/>
          </a:xfrm>
        </p:grpSpPr>
        <p:sp>
          <p:nvSpPr>
            <p:cNvPr name="Freeform 14" id="14"/>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5" id="15"/>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6" id="16"/>
          <p:cNvGrpSpPr/>
          <p:nvPr/>
        </p:nvGrpSpPr>
        <p:grpSpPr>
          <a:xfrm rot="0">
            <a:off x="9288583" y="6298039"/>
            <a:ext cx="9500035" cy="771311"/>
            <a:chOff x="0" y="0"/>
            <a:chExt cx="2502067" cy="203144"/>
          </a:xfrm>
        </p:grpSpPr>
        <p:sp>
          <p:nvSpPr>
            <p:cNvPr name="Freeform 17" id="17"/>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8" id="18"/>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Freeform 19" id="19"/>
          <p:cNvSpPr/>
          <p:nvPr/>
        </p:nvSpPr>
        <p:spPr>
          <a:xfrm flipH="true" flipV="false" rot="0">
            <a:off x="9967037" y="5564469"/>
            <a:ext cx="176207" cy="292460"/>
          </a:xfrm>
          <a:custGeom>
            <a:avLst/>
            <a:gdLst/>
            <a:ahLst/>
            <a:cxnLst/>
            <a:rect r="r" b="b" t="t" l="l"/>
            <a:pathLst>
              <a:path h="292460" w="176207">
                <a:moveTo>
                  <a:pt x="176207" y="0"/>
                </a:moveTo>
                <a:lnTo>
                  <a:pt x="0" y="0"/>
                </a:lnTo>
                <a:lnTo>
                  <a:pt x="0" y="292460"/>
                </a:lnTo>
                <a:lnTo>
                  <a:pt x="176207" y="292460"/>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true" flipV="false" rot="0">
            <a:off x="9967037" y="6495236"/>
            <a:ext cx="176207" cy="292460"/>
          </a:xfrm>
          <a:custGeom>
            <a:avLst/>
            <a:gdLst/>
            <a:ahLst/>
            <a:cxnLst/>
            <a:rect r="r" b="b" t="t" l="l"/>
            <a:pathLst>
              <a:path h="292460" w="176207">
                <a:moveTo>
                  <a:pt x="176207" y="0"/>
                </a:moveTo>
                <a:lnTo>
                  <a:pt x="0" y="0"/>
                </a:lnTo>
                <a:lnTo>
                  <a:pt x="0" y="292460"/>
                </a:lnTo>
                <a:lnTo>
                  <a:pt x="176207" y="292460"/>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TextBox 21" id="21"/>
          <p:cNvSpPr txBox="true"/>
          <p:nvPr/>
        </p:nvSpPr>
        <p:spPr>
          <a:xfrm rot="0">
            <a:off x="10316230" y="6495337"/>
            <a:ext cx="2258674"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Phishing</a:t>
            </a:r>
          </a:p>
        </p:txBody>
      </p:sp>
      <p:sp>
        <p:nvSpPr>
          <p:cNvPr name="TextBox 22" id="22"/>
          <p:cNvSpPr txBox="true"/>
          <p:nvPr/>
        </p:nvSpPr>
        <p:spPr>
          <a:xfrm rot="0">
            <a:off x="10316230" y="7469400"/>
            <a:ext cx="3849263"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Data Breaches</a:t>
            </a:r>
          </a:p>
        </p:txBody>
      </p:sp>
      <p:sp>
        <p:nvSpPr>
          <p:cNvPr name="TextBox 23" id="23"/>
          <p:cNvSpPr txBox="true"/>
          <p:nvPr/>
        </p:nvSpPr>
        <p:spPr>
          <a:xfrm rot="0">
            <a:off x="10316230" y="8446624"/>
            <a:ext cx="2353380"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Malware</a:t>
            </a:r>
          </a:p>
        </p:txBody>
      </p:sp>
      <p:sp>
        <p:nvSpPr>
          <p:cNvPr name="TextBox 24" id="24"/>
          <p:cNvSpPr txBox="true"/>
          <p:nvPr/>
        </p:nvSpPr>
        <p:spPr>
          <a:xfrm rot="0">
            <a:off x="10316230" y="5527638"/>
            <a:ext cx="3378774"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Ransomware</a:t>
            </a:r>
          </a:p>
        </p:txBody>
      </p:sp>
      <p:sp>
        <p:nvSpPr>
          <p:cNvPr name="Freeform 25" id="25"/>
          <p:cNvSpPr/>
          <p:nvPr/>
        </p:nvSpPr>
        <p:spPr>
          <a:xfrm flipH="true" flipV="false" rot="0">
            <a:off x="9967037" y="7510460"/>
            <a:ext cx="176207" cy="292460"/>
          </a:xfrm>
          <a:custGeom>
            <a:avLst/>
            <a:gdLst/>
            <a:ahLst/>
            <a:cxnLst/>
            <a:rect r="r" b="b" t="t" l="l"/>
            <a:pathLst>
              <a:path h="292460" w="176207">
                <a:moveTo>
                  <a:pt x="176207" y="0"/>
                </a:moveTo>
                <a:lnTo>
                  <a:pt x="0" y="0"/>
                </a:lnTo>
                <a:lnTo>
                  <a:pt x="0" y="292459"/>
                </a:lnTo>
                <a:lnTo>
                  <a:pt x="176207" y="292459"/>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26" id="26"/>
          <p:cNvSpPr/>
          <p:nvPr/>
        </p:nvSpPr>
        <p:spPr>
          <a:xfrm flipH="true" flipV="false" rot="0">
            <a:off x="9967037" y="8483455"/>
            <a:ext cx="176207" cy="292460"/>
          </a:xfrm>
          <a:custGeom>
            <a:avLst/>
            <a:gdLst/>
            <a:ahLst/>
            <a:cxnLst/>
            <a:rect r="r" b="b" t="t" l="l"/>
            <a:pathLst>
              <a:path h="292460" w="176207">
                <a:moveTo>
                  <a:pt x="176207" y="0"/>
                </a:moveTo>
                <a:lnTo>
                  <a:pt x="0" y="0"/>
                </a:lnTo>
                <a:lnTo>
                  <a:pt x="0" y="292460"/>
                </a:lnTo>
                <a:lnTo>
                  <a:pt x="176207" y="292460"/>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27" id="27"/>
          <p:cNvSpPr/>
          <p:nvPr/>
        </p:nvSpPr>
        <p:spPr>
          <a:xfrm flipH="false" flipV="false" rot="0">
            <a:off x="15493173" y="1028700"/>
            <a:ext cx="1766127" cy="746188"/>
          </a:xfrm>
          <a:custGeom>
            <a:avLst/>
            <a:gdLst/>
            <a:ahLst/>
            <a:cxnLst/>
            <a:rect r="r" b="b" t="t" l="l"/>
            <a:pathLst>
              <a:path h="746188" w="1766127">
                <a:moveTo>
                  <a:pt x="0" y="0"/>
                </a:moveTo>
                <a:lnTo>
                  <a:pt x="1766127" y="0"/>
                </a:lnTo>
                <a:lnTo>
                  <a:pt x="1766127" y="746188"/>
                </a:lnTo>
                <a:lnTo>
                  <a:pt x="0" y="7461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8" id="28"/>
          <p:cNvSpPr txBox="true"/>
          <p:nvPr/>
        </p:nvSpPr>
        <p:spPr>
          <a:xfrm rot="0">
            <a:off x="1548589" y="6662930"/>
            <a:ext cx="7382511" cy="2378202"/>
          </a:xfrm>
          <a:prstGeom prst="rect">
            <a:avLst/>
          </a:prstGeom>
        </p:spPr>
        <p:txBody>
          <a:bodyPr anchor="t" rtlCol="false" tIns="0" lIns="0" bIns="0" rIns="0">
            <a:spAutoFit/>
          </a:bodyPr>
          <a:lstStyle/>
          <a:p>
            <a:pPr algn="l">
              <a:lnSpc>
                <a:spcPts val="2394"/>
              </a:lnSpc>
            </a:pPr>
            <a:r>
              <a:rPr lang="en-US" sz="2100" b="true">
                <a:solidFill>
                  <a:srgbClr val="FFFFFF"/>
                </a:solidFill>
                <a:latin typeface="Poppins Bold"/>
                <a:ea typeface="Poppins Bold"/>
                <a:cs typeface="Poppins Bold"/>
                <a:sym typeface="Poppins Bold"/>
              </a:rPr>
              <a:t>Real Cost of an Attack</a:t>
            </a:r>
          </a:p>
          <a:p>
            <a:pPr algn="l">
              <a:lnSpc>
                <a:spcPts val="2394"/>
              </a:lnSpc>
            </a:pPr>
          </a:p>
          <a:p>
            <a:pPr algn="l" marL="453390" indent="-226695" lvl="1">
              <a:lnSpc>
                <a:spcPts val="2394"/>
              </a:lnSpc>
              <a:buFont typeface="Arial"/>
              <a:buChar char="•"/>
            </a:pPr>
            <a:r>
              <a:rPr lang="en-US" sz="2100">
                <a:solidFill>
                  <a:srgbClr val="FFFFFF"/>
                </a:solidFill>
                <a:latin typeface="Poppins"/>
                <a:ea typeface="Poppins"/>
                <a:cs typeface="Poppins"/>
                <a:sym typeface="Poppins"/>
              </a:rPr>
              <a:t>$276,000 average cost of a data breach for an SME in Australia</a:t>
            </a:r>
          </a:p>
          <a:p>
            <a:pPr algn="l" marL="453390" indent="-226695" lvl="1">
              <a:lnSpc>
                <a:spcPts val="2394"/>
              </a:lnSpc>
              <a:buFont typeface="Arial"/>
              <a:buChar char="•"/>
            </a:pPr>
            <a:r>
              <a:rPr lang="en-US" sz="2100">
                <a:solidFill>
                  <a:srgbClr val="FFFFFF"/>
                </a:solidFill>
                <a:latin typeface="Poppins"/>
                <a:ea typeface="Poppins"/>
                <a:cs typeface="Poppins"/>
                <a:sym typeface="Poppins"/>
              </a:rPr>
              <a:t>60% of SMBs shut down within 6 months after a cyberattack</a:t>
            </a:r>
          </a:p>
          <a:p>
            <a:pPr algn="l" marL="453390" indent="-226695" lvl="1">
              <a:lnSpc>
                <a:spcPts val="2394"/>
              </a:lnSpc>
              <a:buFont typeface="Arial"/>
              <a:buChar char="•"/>
            </a:pPr>
            <a:r>
              <a:rPr lang="en-US" sz="2100">
                <a:solidFill>
                  <a:srgbClr val="FFFFFF"/>
                </a:solidFill>
                <a:latin typeface="Poppins"/>
                <a:ea typeface="Poppins"/>
                <a:cs typeface="Poppins"/>
                <a:sym typeface="Poppins"/>
              </a:rPr>
              <a:t>Recovery time: 3-6 months depending on business disruption</a:t>
            </a:r>
          </a:p>
        </p:txBody>
      </p:sp>
      <p:sp>
        <p:nvSpPr>
          <p:cNvPr name="TextBox 29" id="29"/>
          <p:cNvSpPr txBox="true"/>
          <p:nvPr/>
        </p:nvSpPr>
        <p:spPr>
          <a:xfrm rot="0">
            <a:off x="1548589" y="4348488"/>
            <a:ext cx="7568545" cy="1845945"/>
          </a:xfrm>
          <a:prstGeom prst="rect">
            <a:avLst/>
          </a:prstGeom>
        </p:spPr>
        <p:txBody>
          <a:bodyPr anchor="t" rtlCol="false" tIns="0" lIns="0" bIns="0" rIns="0">
            <a:spAutoFit/>
          </a:bodyPr>
          <a:lstStyle/>
          <a:p>
            <a:pPr algn="l">
              <a:lnSpc>
                <a:spcPts val="1800"/>
              </a:lnSpc>
            </a:pPr>
            <a:r>
              <a:rPr lang="en-US" sz="1800" b="true">
                <a:solidFill>
                  <a:srgbClr val="42A9F4"/>
                </a:solidFill>
                <a:latin typeface="Montserrat Bold"/>
                <a:ea typeface="Montserrat Bold"/>
                <a:cs typeface="Montserrat Bold"/>
                <a:sym typeface="Montserrat Bold"/>
              </a:rPr>
              <a:t>🔸 43% of all cyberattacks are aimed at small and medium businesses.</a:t>
            </a:r>
          </a:p>
          <a:p>
            <a:pPr algn="l">
              <a:lnSpc>
                <a:spcPts val="1800"/>
              </a:lnSpc>
            </a:pPr>
          </a:p>
          <a:p>
            <a:pPr algn="l" marL="0" indent="0" lvl="0">
              <a:lnSpc>
                <a:spcPts val="1800"/>
              </a:lnSpc>
              <a:spcBef>
                <a:spcPct val="0"/>
              </a:spcBef>
            </a:pPr>
            <a:r>
              <a:rPr lang="en-US" b="true" sz="1800">
                <a:solidFill>
                  <a:srgbClr val="42A9F4"/>
                </a:solidFill>
                <a:latin typeface="Montserrat Bold"/>
                <a:ea typeface="Montserrat Bold"/>
                <a:cs typeface="Montserrat Bold"/>
                <a:sym typeface="Montserrat Bold"/>
              </a:rPr>
              <a:t> 🔸 Lack of dedicated I</a:t>
            </a:r>
            <a:r>
              <a:rPr lang="en-US" b="true" sz="1800" strike="noStrike" u="none">
                <a:solidFill>
                  <a:srgbClr val="42A9F4"/>
                </a:solidFill>
                <a:latin typeface="Montserrat Bold"/>
                <a:ea typeface="Montserrat Bold"/>
                <a:cs typeface="Montserrat Bold"/>
                <a:sym typeface="Montserrat Bold"/>
              </a:rPr>
              <a:t>T</a:t>
            </a:r>
            <a:r>
              <a:rPr lang="en-US" b="true" sz="1800" strike="noStrike" u="none">
                <a:solidFill>
                  <a:srgbClr val="42A9F4"/>
                </a:solidFill>
                <a:latin typeface="Montserrat Bold"/>
                <a:ea typeface="Montserrat Bold"/>
                <a:cs typeface="Montserrat Bold"/>
                <a:sym typeface="Montserrat Bold"/>
              </a:rPr>
              <a:t> staff or security infrastructure makes SMEs easier to breac</a:t>
            </a:r>
            <a:r>
              <a:rPr lang="en-US" b="true" sz="1800" strike="noStrike" u="none">
                <a:solidFill>
                  <a:srgbClr val="42A9F4"/>
                </a:solidFill>
                <a:latin typeface="Montserrat Bold"/>
                <a:ea typeface="Montserrat Bold"/>
                <a:cs typeface="Montserrat Bold"/>
                <a:sym typeface="Montserrat Bold"/>
              </a:rPr>
              <a:t>h</a:t>
            </a:r>
            <a:r>
              <a:rPr lang="en-US" b="true" sz="1800" strike="noStrike" u="none">
                <a:solidFill>
                  <a:srgbClr val="42A9F4"/>
                </a:solidFill>
                <a:latin typeface="Montserrat Bold"/>
                <a:ea typeface="Montserrat Bold"/>
                <a:cs typeface="Montserrat Bold"/>
                <a:sym typeface="Montserrat Bold"/>
              </a:rPr>
              <a:t>.</a:t>
            </a:r>
          </a:p>
          <a:p>
            <a:pPr algn="l" marL="0" indent="0" lvl="0">
              <a:lnSpc>
                <a:spcPts val="1800"/>
              </a:lnSpc>
              <a:spcBef>
                <a:spcPct val="0"/>
              </a:spcBef>
            </a:pPr>
          </a:p>
          <a:p>
            <a:pPr algn="l" marL="0" indent="0" lvl="0">
              <a:lnSpc>
                <a:spcPts val="1800"/>
              </a:lnSpc>
              <a:spcBef>
                <a:spcPct val="0"/>
              </a:spcBef>
            </a:pPr>
            <a:r>
              <a:rPr lang="en-US" b="true" sz="1800" strike="noStrike" u="none">
                <a:solidFill>
                  <a:srgbClr val="42A9F4"/>
                </a:solidFill>
                <a:latin typeface="Montserrat Bold"/>
                <a:ea typeface="Montserrat Bold"/>
                <a:cs typeface="Montserrat Bold"/>
                <a:sym typeface="Montserrat Bold"/>
              </a:rPr>
              <a:t> 🔸 Ransomwar</a:t>
            </a:r>
            <a:r>
              <a:rPr lang="en-US" b="true" sz="1800" strike="noStrike" u="none">
                <a:solidFill>
                  <a:srgbClr val="42A9F4"/>
                </a:solidFill>
                <a:latin typeface="Montserrat Bold"/>
                <a:ea typeface="Montserrat Bold"/>
                <a:cs typeface="Montserrat Bold"/>
                <a:sym typeface="Montserrat Bold"/>
              </a:rPr>
              <a:t>e </a:t>
            </a:r>
            <a:r>
              <a:rPr lang="en-US" b="true" sz="1800" strike="noStrike" u="none">
                <a:solidFill>
                  <a:srgbClr val="42A9F4"/>
                </a:solidFill>
                <a:latin typeface="Montserrat Bold"/>
                <a:ea typeface="Montserrat Bold"/>
                <a:cs typeface="Montserrat Bold"/>
                <a:sym typeface="Montserrat Bold"/>
              </a:rPr>
              <a:t>g</a:t>
            </a:r>
            <a:r>
              <a:rPr lang="en-US" b="true" sz="1800" strike="noStrike" u="none">
                <a:solidFill>
                  <a:srgbClr val="42A9F4"/>
                </a:solidFill>
                <a:latin typeface="Montserrat Bold"/>
                <a:ea typeface="Montserrat Bold"/>
                <a:cs typeface="Montserrat Bold"/>
                <a:sym typeface="Montserrat Bold"/>
              </a:rPr>
              <a:t>ro</a:t>
            </a:r>
            <a:r>
              <a:rPr lang="en-US" b="true" sz="1800" strike="noStrike" u="none">
                <a:solidFill>
                  <a:srgbClr val="42A9F4"/>
                </a:solidFill>
                <a:latin typeface="Montserrat Bold"/>
                <a:ea typeface="Montserrat Bold"/>
                <a:cs typeface="Montserrat Bold"/>
                <a:sym typeface="Montserrat Bold"/>
              </a:rPr>
              <a:t>ups no</a:t>
            </a:r>
            <a:r>
              <a:rPr lang="en-US" b="true" sz="1800" strike="noStrike" u="none">
                <a:solidFill>
                  <a:srgbClr val="42A9F4"/>
                </a:solidFill>
                <a:latin typeface="Montserrat Bold"/>
                <a:ea typeface="Montserrat Bold"/>
                <a:cs typeface="Montserrat Bold"/>
                <a:sym typeface="Montserrat Bold"/>
              </a:rPr>
              <a:t>w</a:t>
            </a:r>
            <a:r>
              <a:rPr lang="en-US" b="true" sz="1800" strike="noStrike" u="none">
                <a:solidFill>
                  <a:srgbClr val="42A9F4"/>
                </a:solidFill>
                <a:latin typeface="Montserrat Bold"/>
                <a:ea typeface="Montserrat Bold"/>
                <a:cs typeface="Montserrat Bold"/>
                <a:sym typeface="Montserrat Bold"/>
              </a:rPr>
              <a:t> tar</a:t>
            </a:r>
            <a:r>
              <a:rPr lang="en-US" b="true" sz="1800" strike="noStrike" u="none">
                <a:solidFill>
                  <a:srgbClr val="42A9F4"/>
                </a:solidFill>
                <a:latin typeface="Montserrat Bold"/>
                <a:ea typeface="Montserrat Bold"/>
                <a:cs typeface="Montserrat Bold"/>
                <a:sym typeface="Montserrat Bold"/>
              </a:rPr>
              <a:t>g</a:t>
            </a:r>
            <a:r>
              <a:rPr lang="en-US" b="true" sz="1800" strike="noStrike" u="none">
                <a:solidFill>
                  <a:srgbClr val="42A9F4"/>
                </a:solidFill>
                <a:latin typeface="Montserrat Bold"/>
                <a:ea typeface="Montserrat Bold"/>
                <a:cs typeface="Montserrat Bold"/>
                <a:sym typeface="Montserrat Bold"/>
              </a:rPr>
              <a:t>et</a:t>
            </a:r>
            <a:r>
              <a:rPr lang="en-US" b="true" sz="1800" strike="noStrike" u="none">
                <a:solidFill>
                  <a:srgbClr val="42A9F4"/>
                </a:solidFill>
                <a:latin typeface="Montserrat Bold"/>
                <a:ea typeface="Montserrat Bold"/>
                <a:cs typeface="Montserrat Bold"/>
                <a:sym typeface="Montserrat Bold"/>
              </a:rPr>
              <a:t> </a:t>
            </a:r>
            <a:r>
              <a:rPr lang="en-US" b="true" sz="1800" strike="noStrike" u="none">
                <a:solidFill>
                  <a:srgbClr val="42A9F4"/>
                </a:solidFill>
                <a:latin typeface="Montserrat Bold"/>
                <a:ea typeface="Montserrat Bold"/>
                <a:cs typeface="Montserrat Bold"/>
                <a:sym typeface="Montserrat Bold"/>
              </a:rPr>
              <a:t>healt</a:t>
            </a:r>
            <a:r>
              <a:rPr lang="en-US" b="true" sz="1800" strike="noStrike" u="none">
                <a:solidFill>
                  <a:srgbClr val="42A9F4"/>
                </a:solidFill>
                <a:latin typeface="Montserrat Bold"/>
                <a:ea typeface="Montserrat Bold"/>
                <a:cs typeface="Montserrat Bold"/>
                <a:sym typeface="Montserrat Bold"/>
              </a:rPr>
              <a:t>h</a:t>
            </a:r>
            <a:r>
              <a:rPr lang="en-US" b="true" sz="1800" strike="noStrike" u="none">
                <a:solidFill>
                  <a:srgbClr val="42A9F4"/>
                </a:solidFill>
                <a:latin typeface="Montserrat Bold"/>
                <a:ea typeface="Montserrat Bold"/>
                <a:cs typeface="Montserrat Bold"/>
                <a:sym typeface="Montserrat Bold"/>
              </a:rPr>
              <a:t>ca</a:t>
            </a:r>
            <a:r>
              <a:rPr lang="en-US" b="true" sz="1800" strike="noStrike" u="none">
                <a:solidFill>
                  <a:srgbClr val="42A9F4"/>
                </a:solidFill>
                <a:latin typeface="Montserrat Bold"/>
                <a:ea typeface="Montserrat Bold"/>
                <a:cs typeface="Montserrat Bold"/>
                <a:sym typeface="Montserrat Bold"/>
              </a:rPr>
              <a:t>re</a:t>
            </a:r>
            <a:r>
              <a:rPr lang="en-US" b="true" sz="1800" strike="noStrike" u="none">
                <a:solidFill>
                  <a:srgbClr val="42A9F4"/>
                </a:solidFill>
                <a:latin typeface="Montserrat Bold"/>
                <a:ea typeface="Montserrat Bold"/>
                <a:cs typeface="Montserrat Bold"/>
                <a:sym typeface="Montserrat Bold"/>
              </a:rPr>
              <a:t>, aged care, educ</a:t>
            </a:r>
            <a:r>
              <a:rPr lang="en-US" b="true" sz="1800" strike="noStrike" u="none">
                <a:solidFill>
                  <a:srgbClr val="42A9F4"/>
                </a:solidFill>
                <a:latin typeface="Montserrat Bold"/>
                <a:ea typeface="Montserrat Bold"/>
                <a:cs typeface="Montserrat Bold"/>
                <a:sym typeface="Montserrat Bold"/>
              </a:rPr>
              <a:t>at</a:t>
            </a:r>
            <a:r>
              <a:rPr lang="en-US" b="true" sz="1800" strike="noStrike" u="none">
                <a:solidFill>
                  <a:srgbClr val="42A9F4"/>
                </a:solidFill>
                <a:latin typeface="Montserrat Bold"/>
                <a:ea typeface="Montserrat Bold"/>
                <a:cs typeface="Montserrat Bold"/>
                <a:sym typeface="Montserrat Bold"/>
              </a:rPr>
              <a:t>ion,</a:t>
            </a:r>
            <a:r>
              <a:rPr lang="en-US" b="true" sz="1800" strike="noStrike" u="none">
                <a:solidFill>
                  <a:srgbClr val="42A9F4"/>
                </a:solidFill>
                <a:latin typeface="Montserrat Bold"/>
                <a:ea typeface="Montserrat Bold"/>
                <a:cs typeface="Montserrat Bold"/>
                <a:sym typeface="Montserrat Bold"/>
              </a:rPr>
              <a:t> and</a:t>
            </a:r>
            <a:r>
              <a:rPr lang="en-US" b="true" sz="1800" strike="noStrike" u="none">
                <a:solidFill>
                  <a:srgbClr val="42A9F4"/>
                </a:solidFill>
                <a:latin typeface="Montserrat Bold"/>
                <a:ea typeface="Montserrat Bold"/>
                <a:cs typeface="Montserrat Bold"/>
                <a:sym typeface="Montserrat Bold"/>
              </a:rPr>
              <a:t> profe</a:t>
            </a:r>
            <a:r>
              <a:rPr lang="en-US" b="true" sz="1800" strike="noStrike" u="none">
                <a:solidFill>
                  <a:srgbClr val="42A9F4"/>
                </a:solidFill>
                <a:latin typeface="Montserrat Bold"/>
                <a:ea typeface="Montserrat Bold"/>
                <a:cs typeface="Montserrat Bold"/>
                <a:sym typeface="Montserrat Bold"/>
              </a:rPr>
              <a:t>s</a:t>
            </a:r>
            <a:r>
              <a:rPr lang="en-US" b="true" sz="1800" strike="noStrike" u="none">
                <a:solidFill>
                  <a:srgbClr val="42A9F4"/>
                </a:solidFill>
                <a:latin typeface="Montserrat Bold"/>
                <a:ea typeface="Montserrat Bold"/>
                <a:cs typeface="Montserrat Bold"/>
                <a:sym typeface="Montserrat Bold"/>
              </a:rPr>
              <a:t>sion</a:t>
            </a:r>
            <a:r>
              <a:rPr lang="en-US" b="true" sz="1800" strike="noStrike" u="none">
                <a:solidFill>
                  <a:srgbClr val="42A9F4"/>
                </a:solidFill>
                <a:latin typeface="Montserrat Bold"/>
                <a:ea typeface="Montserrat Bold"/>
                <a:cs typeface="Montserrat Bold"/>
                <a:sym typeface="Montserrat Bold"/>
              </a:rPr>
              <a:t>a</a:t>
            </a:r>
            <a:r>
              <a:rPr lang="en-US" b="true" sz="1800" strike="noStrike" u="none">
                <a:solidFill>
                  <a:srgbClr val="42A9F4"/>
                </a:solidFill>
                <a:latin typeface="Montserrat Bold"/>
                <a:ea typeface="Montserrat Bold"/>
                <a:cs typeface="Montserrat Bold"/>
                <a:sym typeface="Montserrat Bold"/>
              </a:rPr>
              <a:t>l s</a:t>
            </a:r>
            <a:r>
              <a:rPr lang="en-US" b="true" sz="1800" strike="noStrike" u="none">
                <a:solidFill>
                  <a:srgbClr val="42A9F4"/>
                </a:solidFill>
                <a:latin typeface="Montserrat Bold"/>
                <a:ea typeface="Montserrat Bold"/>
                <a:cs typeface="Montserrat Bold"/>
                <a:sym typeface="Montserrat Bold"/>
              </a:rPr>
              <a:t>e</a:t>
            </a:r>
            <a:r>
              <a:rPr lang="en-US" b="true" sz="1800" strike="noStrike" u="none">
                <a:solidFill>
                  <a:srgbClr val="42A9F4"/>
                </a:solidFill>
                <a:latin typeface="Montserrat Bold"/>
                <a:ea typeface="Montserrat Bold"/>
                <a:cs typeface="Montserrat Bold"/>
                <a:sym typeface="Montserrat Bold"/>
              </a:rPr>
              <a:t>rvices.</a:t>
            </a:r>
          </a:p>
        </p:txBody>
      </p:sp>
      <p:sp>
        <p:nvSpPr>
          <p:cNvPr name="TextBox 30" id="30"/>
          <p:cNvSpPr txBox="true"/>
          <p:nvPr/>
        </p:nvSpPr>
        <p:spPr>
          <a:xfrm rot="0">
            <a:off x="2149567" y="1177559"/>
            <a:ext cx="2604026" cy="279400"/>
          </a:xfrm>
          <a:prstGeom prst="rect">
            <a:avLst/>
          </a:prstGeom>
        </p:spPr>
        <p:txBody>
          <a:bodyPr anchor="t" rtlCol="false" tIns="0" lIns="0" bIns="0" rIns="0">
            <a:spAutoFit/>
          </a:bodyPr>
          <a:lstStyle/>
          <a:p>
            <a:pPr algn="l">
              <a:lnSpc>
                <a:spcPts val="2000"/>
              </a:lnSpc>
            </a:pPr>
            <a:r>
              <a:rPr lang="en-US" sz="2000" b="true">
                <a:solidFill>
                  <a:srgbClr val="FFFFFF"/>
                </a:solidFill>
                <a:latin typeface="Roboto Bold"/>
                <a:ea typeface="Roboto Bold"/>
                <a:cs typeface="Roboto Bold"/>
                <a:sym typeface="Roboto Bold"/>
              </a:rPr>
              <a:t>TECHNOVATE IT</a:t>
            </a:r>
          </a:p>
        </p:txBody>
      </p:sp>
      <p:sp>
        <p:nvSpPr>
          <p:cNvPr name="Freeform 31" id="31"/>
          <p:cNvSpPr/>
          <p:nvPr/>
        </p:nvSpPr>
        <p:spPr>
          <a:xfrm flipH="false" flipV="false" rot="0">
            <a:off x="1113039" y="806504"/>
            <a:ext cx="1181937" cy="1002460"/>
          </a:xfrm>
          <a:custGeom>
            <a:avLst/>
            <a:gdLst/>
            <a:ahLst/>
            <a:cxnLst/>
            <a:rect r="r" b="b" t="t" l="l"/>
            <a:pathLst>
              <a:path h="1002460" w="1181937">
                <a:moveTo>
                  <a:pt x="0" y="0"/>
                </a:moveTo>
                <a:lnTo>
                  <a:pt x="1181938" y="0"/>
                </a:lnTo>
                <a:lnTo>
                  <a:pt x="1181938" y="1002460"/>
                </a:lnTo>
                <a:lnTo>
                  <a:pt x="0" y="1002460"/>
                </a:lnTo>
                <a:lnTo>
                  <a:pt x="0" y="0"/>
                </a:lnTo>
                <a:close/>
              </a:path>
            </a:pathLst>
          </a:custGeom>
          <a:blipFill>
            <a:blip r:embed="rId7"/>
            <a:stretch>
              <a:fillRect l="0" t="0" r="0" b="0"/>
            </a:stretch>
          </a:blipFill>
        </p:spPr>
      </p:sp>
      <p:sp>
        <p:nvSpPr>
          <p:cNvPr name="TextBox 32" id="32"/>
          <p:cNvSpPr txBox="true"/>
          <p:nvPr/>
        </p:nvSpPr>
        <p:spPr>
          <a:xfrm rot="0">
            <a:off x="1704008" y="9507857"/>
            <a:ext cx="14730566" cy="257810"/>
          </a:xfrm>
          <a:prstGeom prst="rect">
            <a:avLst/>
          </a:prstGeom>
        </p:spPr>
        <p:txBody>
          <a:bodyPr anchor="t" rtlCol="false" tIns="0" lIns="0" bIns="0" rIns="0">
            <a:spAutoFit/>
          </a:bodyPr>
          <a:lstStyle/>
          <a:p>
            <a:pPr algn="l">
              <a:lnSpc>
                <a:spcPts val="1899"/>
              </a:lnSpc>
            </a:pPr>
            <a:r>
              <a:rPr lang="en-US" sz="1899" b="true">
                <a:solidFill>
                  <a:srgbClr val="FFFFFF"/>
                </a:solidFill>
                <a:latin typeface="Roboto Bold"/>
                <a:ea typeface="Roboto Bold"/>
                <a:cs typeface="Roboto Bold"/>
                <a:sym typeface="Roboto Bold"/>
              </a:rPr>
              <a:t>CYBERCRIMINALS DON’T CARE ABOUT YOUR SIZE. THEY CARE ABOUT YOUR VULNERABILITIES.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44540"/>
            <a:ext cx="12486709" cy="3183259"/>
            <a:chOff x="0" y="0"/>
            <a:chExt cx="3288681" cy="838389"/>
          </a:xfrm>
        </p:grpSpPr>
        <p:sp>
          <p:nvSpPr>
            <p:cNvPr name="Freeform 3" id="3"/>
            <p:cNvSpPr/>
            <p:nvPr/>
          </p:nvSpPr>
          <p:spPr>
            <a:xfrm flipH="false" flipV="false" rot="0">
              <a:off x="0" y="0"/>
              <a:ext cx="3288681" cy="838389"/>
            </a:xfrm>
            <a:custGeom>
              <a:avLst/>
              <a:gdLst/>
              <a:ahLst/>
              <a:cxnLst/>
              <a:rect r="r" b="b" t="t" l="l"/>
              <a:pathLst>
                <a:path h="838389" w="3288681">
                  <a:moveTo>
                    <a:pt x="0" y="0"/>
                  </a:moveTo>
                  <a:lnTo>
                    <a:pt x="3288681" y="0"/>
                  </a:lnTo>
                  <a:lnTo>
                    <a:pt x="3288681" y="838389"/>
                  </a:lnTo>
                  <a:lnTo>
                    <a:pt x="0" y="838389"/>
                  </a:lnTo>
                  <a:close/>
                </a:path>
              </a:pathLst>
            </a:custGeom>
            <a:gradFill rotWithShape="true">
              <a:gsLst>
                <a:gs pos="0">
                  <a:srgbClr val="003297">
                    <a:alpha val="100000"/>
                  </a:srgbClr>
                </a:gs>
                <a:gs pos="100000">
                  <a:srgbClr val="003297">
                    <a:alpha val="0"/>
                  </a:srgbClr>
                </a:gs>
              </a:gsLst>
              <a:lin ang="5400000"/>
            </a:gradFill>
          </p:spPr>
        </p:sp>
        <p:sp>
          <p:nvSpPr>
            <p:cNvPr name="TextBox 4" id="4"/>
            <p:cNvSpPr txBox="true"/>
            <p:nvPr/>
          </p:nvSpPr>
          <p:spPr>
            <a:xfrm>
              <a:off x="0" y="-38100"/>
              <a:ext cx="3288681" cy="876489"/>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5400000">
            <a:off x="15991221" y="7667668"/>
            <a:ext cx="1782888" cy="753270"/>
          </a:xfrm>
          <a:custGeom>
            <a:avLst/>
            <a:gdLst/>
            <a:ahLst/>
            <a:cxnLst/>
            <a:rect r="r" b="b" t="t" l="l"/>
            <a:pathLst>
              <a:path h="753270" w="1782888">
                <a:moveTo>
                  <a:pt x="0" y="0"/>
                </a:moveTo>
                <a:lnTo>
                  <a:pt x="1782888" y="0"/>
                </a:lnTo>
                <a:lnTo>
                  <a:pt x="1782888" y="753270"/>
                </a:lnTo>
                <a:lnTo>
                  <a:pt x="0" y="7532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6" id="6"/>
          <p:cNvSpPr/>
          <p:nvPr/>
        </p:nvSpPr>
        <p:spPr>
          <a:xfrm>
            <a:off x="1076325" y="4376969"/>
            <a:ext cx="4731545" cy="0"/>
          </a:xfrm>
          <a:prstGeom prst="line">
            <a:avLst/>
          </a:prstGeom>
          <a:ln cap="flat" w="38100">
            <a:solidFill>
              <a:srgbClr val="0980D3"/>
            </a:solidFill>
            <a:prstDash val="solid"/>
            <a:headEnd type="none" len="sm" w="sm"/>
            <a:tailEnd type="none" len="sm" w="sm"/>
          </a:ln>
        </p:spPr>
      </p:sp>
      <p:sp>
        <p:nvSpPr>
          <p:cNvPr name="Freeform 7" id="7"/>
          <p:cNvSpPr/>
          <p:nvPr/>
        </p:nvSpPr>
        <p:spPr>
          <a:xfrm flipH="false" flipV="false" rot="0">
            <a:off x="1353542" y="5658802"/>
            <a:ext cx="875338" cy="853455"/>
          </a:xfrm>
          <a:custGeom>
            <a:avLst/>
            <a:gdLst/>
            <a:ahLst/>
            <a:cxnLst/>
            <a:rect r="r" b="b" t="t" l="l"/>
            <a:pathLst>
              <a:path h="853455" w="875338">
                <a:moveTo>
                  <a:pt x="0" y="0"/>
                </a:moveTo>
                <a:lnTo>
                  <a:pt x="875338" y="0"/>
                </a:lnTo>
                <a:lnTo>
                  <a:pt x="875338" y="853455"/>
                </a:lnTo>
                <a:lnTo>
                  <a:pt x="0" y="8534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321431" y="7766955"/>
            <a:ext cx="939560" cy="723461"/>
          </a:xfrm>
          <a:custGeom>
            <a:avLst/>
            <a:gdLst/>
            <a:ahLst/>
            <a:cxnLst/>
            <a:rect r="r" b="b" t="t" l="l"/>
            <a:pathLst>
              <a:path h="723461" w="939560">
                <a:moveTo>
                  <a:pt x="0" y="0"/>
                </a:moveTo>
                <a:lnTo>
                  <a:pt x="939560" y="0"/>
                </a:lnTo>
                <a:lnTo>
                  <a:pt x="939560" y="723461"/>
                </a:lnTo>
                <a:lnTo>
                  <a:pt x="0" y="7234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9" id="9"/>
          <p:cNvSpPr/>
          <p:nvPr/>
        </p:nvSpPr>
        <p:spPr>
          <a:xfrm flipH="false" flipV="false" rot="0">
            <a:off x="8762557" y="5570481"/>
            <a:ext cx="1032679" cy="1030097"/>
          </a:xfrm>
          <a:custGeom>
            <a:avLst/>
            <a:gdLst/>
            <a:ahLst/>
            <a:cxnLst/>
            <a:rect r="r" b="b" t="t" l="l"/>
            <a:pathLst>
              <a:path h="1030097" w="1032679">
                <a:moveTo>
                  <a:pt x="0" y="0"/>
                </a:moveTo>
                <a:lnTo>
                  <a:pt x="1032679" y="0"/>
                </a:lnTo>
                <a:lnTo>
                  <a:pt x="1032679" y="1030097"/>
                </a:lnTo>
                <a:lnTo>
                  <a:pt x="0" y="10300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0" id="10"/>
          <p:cNvSpPr/>
          <p:nvPr/>
        </p:nvSpPr>
        <p:spPr>
          <a:xfrm flipH="false" flipV="false" rot="0">
            <a:off x="8915837" y="7719604"/>
            <a:ext cx="726119" cy="818163"/>
          </a:xfrm>
          <a:custGeom>
            <a:avLst/>
            <a:gdLst/>
            <a:ahLst/>
            <a:cxnLst/>
            <a:rect r="r" b="b" t="t" l="l"/>
            <a:pathLst>
              <a:path h="818163" w="726119">
                <a:moveTo>
                  <a:pt x="0" y="0"/>
                </a:moveTo>
                <a:lnTo>
                  <a:pt x="726119" y="0"/>
                </a:lnTo>
                <a:lnTo>
                  <a:pt x="726119" y="818163"/>
                </a:lnTo>
                <a:lnTo>
                  <a:pt x="0" y="81816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1" id="11"/>
          <p:cNvSpPr txBox="true"/>
          <p:nvPr/>
        </p:nvSpPr>
        <p:spPr>
          <a:xfrm rot="0">
            <a:off x="2588825" y="5608581"/>
            <a:ext cx="2717750"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Phishing Attacks</a:t>
            </a:r>
          </a:p>
        </p:txBody>
      </p:sp>
      <p:sp>
        <p:nvSpPr>
          <p:cNvPr name="TextBox 12" id="12"/>
          <p:cNvSpPr txBox="true"/>
          <p:nvPr/>
        </p:nvSpPr>
        <p:spPr>
          <a:xfrm rot="0">
            <a:off x="10076511" y="5608581"/>
            <a:ext cx="2082254"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Ransomware</a:t>
            </a:r>
          </a:p>
        </p:txBody>
      </p:sp>
      <p:sp>
        <p:nvSpPr>
          <p:cNvPr name="TextBox 13" id="13"/>
          <p:cNvSpPr txBox="true"/>
          <p:nvPr/>
        </p:nvSpPr>
        <p:spPr>
          <a:xfrm rot="0">
            <a:off x="2588825" y="7651737"/>
            <a:ext cx="4573637"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Business Email Compromise</a:t>
            </a:r>
          </a:p>
        </p:txBody>
      </p:sp>
      <p:sp>
        <p:nvSpPr>
          <p:cNvPr name="TextBox 14" id="14"/>
          <p:cNvSpPr txBox="true"/>
          <p:nvPr/>
        </p:nvSpPr>
        <p:spPr>
          <a:xfrm rot="0">
            <a:off x="10076511" y="7651737"/>
            <a:ext cx="2319933"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Data Breaches</a:t>
            </a:r>
          </a:p>
        </p:txBody>
      </p:sp>
      <p:sp>
        <p:nvSpPr>
          <p:cNvPr name="TextBox 15" id="15"/>
          <p:cNvSpPr txBox="true"/>
          <p:nvPr/>
        </p:nvSpPr>
        <p:spPr>
          <a:xfrm rot="0">
            <a:off x="1028700" y="1701500"/>
            <a:ext cx="12377411" cy="18878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COMMON CYBERSECURITY THREATS FACING SMES</a:t>
            </a:r>
          </a:p>
        </p:txBody>
      </p:sp>
      <p:sp>
        <p:nvSpPr>
          <p:cNvPr name="TextBox 16" id="16"/>
          <p:cNvSpPr txBox="true"/>
          <p:nvPr/>
        </p:nvSpPr>
        <p:spPr>
          <a:xfrm rot="0">
            <a:off x="2588825" y="6085529"/>
            <a:ext cx="4444332" cy="901827"/>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Tricking staff into clicking malicious links or giving away passwords.</a:t>
            </a:r>
          </a:p>
        </p:txBody>
      </p:sp>
      <p:sp>
        <p:nvSpPr>
          <p:cNvPr name="TextBox 17" id="17"/>
          <p:cNvSpPr txBox="true"/>
          <p:nvPr/>
        </p:nvSpPr>
        <p:spPr>
          <a:xfrm rot="0">
            <a:off x="10077303" y="6085529"/>
            <a:ext cx="4258686" cy="901827"/>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Hackers lock your systems and demand payment to unlock them.</a:t>
            </a:r>
          </a:p>
        </p:txBody>
      </p:sp>
      <p:sp>
        <p:nvSpPr>
          <p:cNvPr name="TextBox 18" id="18"/>
          <p:cNvSpPr txBox="true"/>
          <p:nvPr/>
        </p:nvSpPr>
        <p:spPr>
          <a:xfrm rot="0">
            <a:off x="2588825" y="8128685"/>
            <a:ext cx="3991631" cy="901827"/>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Hackers pose as vendors or managers and trick staff into sending money or data.</a:t>
            </a:r>
          </a:p>
        </p:txBody>
      </p:sp>
      <p:sp>
        <p:nvSpPr>
          <p:cNvPr name="TextBox 19" id="19"/>
          <p:cNvSpPr txBox="true"/>
          <p:nvPr/>
        </p:nvSpPr>
        <p:spPr>
          <a:xfrm rot="0">
            <a:off x="10077303" y="8128685"/>
            <a:ext cx="4699326"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Caused by misconfigurations, weak passwords, or old systems.</a:t>
            </a:r>
          </a:p>
        </p:txBody>
      </p:sp>
      <p:sp>
        <p:nvSpPr>
          <p:cNvPr name="TextBox 20" id="20"/>
          <p:cNvSpPr txBox="true"/>
          <p:nvPr/>
        </p:nvSpPr>
        <p:spPr>
          <a:xfrm rot="0">
            <a:off x="1353542" y="9782987"/>
            <a:ext cx="12377411" cy="279400"/>
          </a:xfrm>
          <a:prstGeom prst="rect">
            <a:avLst/>
          </a:prstGeom>
        </p:spPr>
        <p:txBody>
          <a:bodyPr anchor="t" rtlCol="false" tIns="0" lIns="0" bIns="0" rIns="0">
            <a:spAutoFit/>
          </a:bodyPr>
          <a:lstStyle/>
          <a:p>
            <a:pPr algn="l">
              <a:lnSpc>
                <a:spcPts val="2000"/>
              </a:lnSpc>
            </a:pPr>
            <a:r>
              <a:rPr lang="en-US" sz="2000" b="true">
                <a:solidFill>
                  <a:srgbClr val="FFFFFF"/>
                </a:solidFill>
                <a:latin typeface="Roboto Bold"/>
                <a:ea typeface="Roboto Bold"/>
                <a:cs typeface="Roboto Bold"/>
                <a:sym typeface="Roboto Bold"/>
              </a:rPr>
              <a:t>IT ONLY TAKES ONE CLICK, ONE WEAK PASSWORD, OR ONE OUTDATED SYSTEM TO INVITE DISASTER.</a:t>
            </a:r>
          </a:p>
        </p:txBody>
      </p:sp>
      <p:sp>
        <p:nvSpPr>
          <p:cNvPr name="Freeform 21" id="21"/>
          <p:cNvSpPr/>
          <p:nvPr/>
        </p:nvSpPr>
        <p:spPr>
          <a:xfrm flipH="false" flipV="false" rot="0">
            <a:off x="14157698" y="878084"/>
            <a:ext cx="3101602" cy="2630624"/>
          </a:xfrm>
          <a:custGeom>
            <a:avLst/>
            <a:gdLst/>
            <a:ahLst/>
            <a:cxnLst/>
            <a:rect r="r" b="b" t="t" l="l"/>
            <a:pathLst>
              <a:path h="2630624" w="3101602">
                <a:moveTo>
                  <a:pt x="0" y="0"/>
                </a:moveTo>
                <a:lnTo>
                  <a:pt x="3101602" y="0"/>
                </a:lnTo>
                <a:lnTo>
                  <a:pt x="3101602" y="2630624"/>
                </a:lnTo>
                <a:lnTo>
                  <a:pt x="0" y="2630624"/>
                </a:lnTo>
                <a:lnTo>
                  <a:pt x="0" y="0"/>
                </a:lnTo>
                <a:close/>
              </a:path>
            </a:pathLst>
          </a:custGeom>
          <a:blipFill>
            <a:blip r:embed="rId1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6074656"/>
            <a:chOff x="0" y="0"/>
            <a:chExt cx="2833290" cy="941123"/>
          </a:xfrm>
        </p:grpSpPr>
        <p:sp>
          <p:nvSpPr>
            <p:cNvPr name="Freeform 3" id="3"/>
            <p:cNvSpPr/>
            <p:nvPr/>
          </p:nvSpPr>
          <p:spPr>
            <a:xfrm flipH="false" flipV="false" rot="0">
              <a:off x="0" y="0"/>
              <a:ext cx="2833290" cy="941123"/>
            </a:xfrm>
            <a:custGeom>
              <a:avLst/>
              <a:gdLst/>
              <a:ahLst/>
              <a:cxnLst/>
              <a:rect r="r" b="b" t="t" l="l"/>
              <a:pathLst>
                <a:path h="941123" w="2833290">
                  <a:moveTo>
                    <a:pt x="0" y="0"/>
                  </a:moveTo>
                  <a:lnTo>
                    <a:pt x="2833290" y="0"/>
                  </a:lnTo>
                  <a:lnTo>
                    <a:pt x="2833290" y="941123"/>
                  </a:lnTo>
                  <a:lnTo>
                    <a:pt x="0" y="941123"/>
                  </a:lnTo>
                  <a:close/>
                </a:path>
              </a:pathLst>
            </a:custGeom>
            <a:blipFill>
              <a:blip r:embed="rId2"/>
              <a:stretch>
                <a:fillRect l="0" t="-17737" r="0" b="-17737"/>
              </a:stretch>
            </a:blipFill>
          </p:spPr>
        </p:sp>
      </p:grpSp>
      <p:grpSp>
        <p:nvGrpSpPr>
          <p:cNvPr name="Group 4" id="4"/>
          <p:cNvGrpSpPr/>
          <p:nvPr/>
        </p:nvGrpSpPr>
        <p:grpSpPr>
          <a:xfrm rot="0">
            <a:off x="0" y="0"/>
            <a:ext cx="18297525" cy="6074656"/>
            <a:chOff x="0" y="0"/>
            <a:chExt cx="4819101" cy="1599909"/>
          </a:xfrm>
        </p:grpSpPr>
        <p:sp>
          <p:nvSpPr>
            <p:cNvPr name="Freeform 5" id="5"/>
            <p:cNvSpPr/>
            <p:nvPr/>
          </p:nvSpPr>
          <p:spPr>
            <a:xfrm flipH="false" flipV="false" rot="0">
              <a:off x="0" y="0"/>
              <a:ext cx="4819101" cy="1599909"/>
            </a:xfrm>
            <a:custGeom>
              <a:avLst/>
              <a:gdLst/>
              <a:ahLst/>
              <a:cxnLst/>
              <a:rect r="r" b="b" t="t" l="l"/>
              <a:pathLst>
                <a:path h="1599909" w="4819101">
                  <a:moveTo>
                    <a:pt x="0" y="0"/>
                  </a:moveTo>
                  <a:lnTo>
                    <a:pt x="4819101" y="0"/>
                  </a:lnTo>
                  <a:lnTo>
                    <a:pt x="4819101" y="1599909"/>
                  </a:lnTo>
                  <a:lnTo>
                    <a:pt x="0" y="1599909"/>
                  </a:lnTo>
                  <a:close/>
                </a:path>
              </a:pathLst>
            </a:custGeom>
            <a:gradFill rotWithShape="true">
              <a:gsLst>
                <a:gs pos="0">
                  <a:srgbClr val="0C0C0C">
                    <a:alpha val="38000"/>
                  </a:srgbClr>
                </a:gs>
                <a:gs pos="100000">
                  <a:srgbClr val="0C0C0C">
                    <a:alpha val="76000"/>
                  </a:srgbClr>
                </a:gs>
              </a:gsLst>
              <a:lin ang="5400000"/>
            </a:gradFill>
          </p:spPr>
        </p:sp>
        <p:sp>
          <p:nvSpPr>
            <p:cNvPr name="TextBox 6" id="6"/>
            <p:cNvSpPr txBox="true"/>
            <p:nvPr/>
          </p:nvSpPr>
          <p:spPr>
            <a:xfrm>
              <a:off x="0" y="38100"/>
              <a:ext cx="4819101" cy="1561809"/>
            </a:xfrm>
            <a:prstGeom prst="rect">
              <a:avLst/>
            </a:prstGeom>
          </p:spPr>
          <p:txBody>
            <a:bodyPr anchor="ctr" rtlCol="false" tIns="50800" lIns="50800" bIns="50800" rIns="50800"/>
            <a:lstStyle/>
            <a:p>
              <a:pPr algn="ctr">
                <a:lnSpc>
                  <a:spcPts val="2100"/>
                </a:lnSpc>
              </a:pPr>
            </a:p>
          </p:txBody>
        </p:sp>
      </p:grpSp>
      <p:sp>
        <p:nvSpPr>
          <p:cNvPr name="Freeform 7" id="7"/>
          <p:cNvSpPr/>
          <p:nvPr/>
        </p:nvSpPr>
        <p:spPr>
          <a:xfrm flipH="false" flipV="false" rot="0">
            <a:off x="1028700" y="1028700"/>
            <a:ext cx="1786297" cy="754711"/>
          </a:xfrm>
          <a:custGeom>
            <a:avLst/>
            <a:gdLst/>
            <a:ahLst/>
            <a:cxnLst/>
            <a:rect r="r" b="b" t="t" l="l"/>
            <a:pathLst>
              <a:path h="754711" w="1786297">
                <a:moveTo>
                  <a:pt x="0" y="0"/>
                </a:moveTo>
                <a:lnTo>
                  <a:pt x="1786297" y="0"/>
                </a:lnTo>
                <a:lnTo>
                  <a:pt x="1786297" y="754711"/>
                </a:lnTo>
                <a:lnTo>
                  <a:pt x="0" y="7547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7798079" y="4530841"/>
            <a:ext cx="2228863" cy="22288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0" id="10"/>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1" id="11"/>
          <p:cNvGrpSpPr/>
          <p:nvPr/>
        </p:nvGrpSpPr>
        <p:grpSpPr>
          <a:xfrm rot="0">
            <a:off x="2570466" y="4454641"/>
            <a:ext cx="2228863" cy="22288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3" id="13"/>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4" id="14"/>
          <p:cNvGrpSpPr/>
          <p:nvPr/>
        </p:nvGrpSpPr>
        <p:grpSpPr>
          <a:xfrm rot="0">
            <a:off x="13025693" y="4530841"/>
            <a:ext cx="2228863" cy="222886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6" id="16"/>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Freeform 17" id="17"/>
          <p:cNvSpPr/>
          <p:nvPr/>
        </p:nvSpPr>
        <p:spPr>
          <a:xfrm flipH="false" flipV="false" rot="0">
            <a:off x="15762302" y="540636"/>
            <a:ext cx="1629932" cy="1382427"/>
          </a:xfrm>
          <a:custGeom>
            <a:avLst/>
            <a:gdLst/>
            <a:ahLst/>
            <a:cxnLst/>
            <a:rect r="r" b="b" t="t" l="l"/>
            <a:pathLst>
              <a:path h="1382427" w="1629932">
                <a:moveTo>
                  <a:pt x="0" y="0"/>
                </a:moveTo>
                <a:lnTo>
                  <a:pt x="1629932" y="0"/>
                </a:lnTo>
                <a:lnTo>
                  <a:pt x="1629932" y="1382427"/>
                </a:lnTo>
                <a:lnTo>
                  <a:pt x="0" y="1382427"/>
                </a:lnTo>
                <a:lnTo>
                  <a:pt x="0" y="0"/>
                </a:lnTo>
                <a:close/>
              </a:path>
            </a:pathLst>
          </a:custGeom>
          <a:blipFill>
            <a:blip r:embed="rId5"/>
            <a:stretch>
              <a:fillRect l="0" t="0" r="0" b="0"/>
            </a:stretch>
          </a:blipFill>
        </p:spPr>
      </p:sp>
      <p:sp>
        <p:nvSpPr>
          <p:cNvPr name="Freeform 18" id="18"/>
          <p:cNvSpPr/>
          <p:nvPr/>
        </p:nvSpPr>
        <p:spPr>
          <a:xfrm flipH="false" flipV="false" rot="0">
            <a:off x="2887671" y="5091201"/>
            <a:ext cx="1594452" cy="1108144"/>
          </a:xfrm>
          <a:custGeom>
            <a:avLst/>
            <a:gdLst/>
            <a:ahLst/>
            <a:cxnLst/>
            <a:rect r="r" b="b" t="t" l="l"/>
            <a:pathLst>
              <a:path h="1108144" w="1594452">
                <a:moveTo>
                  <a:pt x="0" y="0"/>
                </a:moveTo>
                <a:lnTo>
                  <a:pt x="1594453" y="0"/>
                </a:lnTo>
                <a:lnTo>
                  <a:pt x="1594453" y="1108144"/>
                </a:lnTo>
                <a:lnTo>
                  <a:pt x="0" y="11081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8302046" y="5034807"/>
            <a:ext cx="1220931" cy="1220931"/>
          </a:xfrm>
          <a:custGeom>
            <a:avLst/>
            <a:gdLst/>
            <a:ahLst/>
            <a:cxnLst/>
            <a:rect r="r" b="b" t="t" l="l"/>
            <a:pathLst>
              <a:path h="1220931" w="1220931">
                <a:moveTo>
                  <a:pt x="0" y="0"/>
                </a:moveTo>
                <a:lnTo>
                  <a:pt x="1220930" y="0"/>
                </a:lnTo>
                <a:lnTo>
                  <a:pt x="1220930" y="1220931"/>
                </a:lnTo>
                <a:lnTo>
                  <a:pt x="0" y="122093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0" id="20"/>
          <p:cNvSpPr/>
          <p:nvPr/>
        </p:nvSpPr>
        <p:spPr>
          <a:xfrm flipH="false" flipV="false" rot="0">
            <a:off x="13532143" y="5022406"/>
            <a:ext cx="1260109" cy="1233332"/>
          </a:xfrm>
          <a:custGeom>
            <a:avLst/>
            <a:gdLst/>
            <a:ahLst/>
            <a:cxnLst/>
            <a:rect r="r" b="b" t="t" l="l"/>
            <a:pathLst>
              <a:path h="1233332" w="1260109">
                <a:moveTo>
                  <a:pt x="0" y="0"/>
                </a:moveTo>
                <a:lnTo>
                  <a:pt x="1260109" y="0"/>
                </a:lnTo>
                <a:lnTo>
                  <a:pt x="1260109" y="1233332"/>
                </a:lnTo>
                <a:lnTo>
                  <a:pt x="0" y="12333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1" id="21"/>
          <p:cNvSpPr txBox="true"/>
          <p:nvPr/>
        </p:nvSpPr>
        <p:spPr>
          <a:xfrm rot="0">
            <a:off x="3935021" y="1701500"/>
            <a:ext cx="10427482" cy="1887859"/>
          </a:xfrm>
          <a:prstGeom prst="rect">
            <a:avLst/>
          </a:prstGeom>
        </p:spPr>
        <p:txBody>
          <a:bodyPr anchor="t" rtlCol="false" tIns="0" lIns="0" bIns="0" rIns="0">
            <a:spAutoFit/>
          </a:bodyPr>
          <a:lstStyle/>
          <a:p>
            <a:pPr algn="ctr">
              <a:lnSpc>
                <a:spcPts val="7200"/>
              </a:lnSpc>
            </a:pPr>
            <a:r>
              <a:rPr lang="en-US" b="true" sz="7200">
                <a:solidFill>
                  <a:srgbClr val="FFFFFF"/>
                </a:solidFill>
                <a:latin typeface="Roboto Bold"/>
                <a:ea typeface="Roboto Bold"/>
                <a:cs typeface="Roboto Bold"/>
                <a:sym typeface="Roboto Bold"/>
              </a:rPr>
              <a:t>3 PILLARS OF STRONG CYBERSECURITY</a:t>
            </a:r>
          </a:p>
        </p:txBody>
      </p:sp>
      <p:sp>
        <p:nvSpPr>
          <p:cNvPr name="TextBox 22" id="22"/>
          <p:cNvSpPr txBox="true"/>
          <p:nvPr/>
        </p:nvSpPr>
        <p:spPr>
          <a:xfrm rot="0">
            <a:off x="3290174" y="9102662"/>
            <a:ext cx="11707651" cy="311277"/>
          </a:xfrm>
          <a:prstGeom prst="rect">
            <a:avLst/>
          </a:prstGeom>
        </p:spPr>
        <p:txBody>
          <a:bodyPr anchor="t" rtlCol="false" tIns="0" lIns="0" bIns="0" rIns="0">
            <a:spAutoFit/>
          </a:bodyPr>
          <a:lstStyle/>
          <a:p>
            <a:pPr algn="ctr">
              <a:lnSpc>
                <a:spcPts val="2394"/>
              </a:lnSpc>
            </a:pPr>
            <a:r>
              <a:rPr lang="en-US" sz="2100">
                <a:solidFill>
                  <a:srgbClr val="FFFFFF"/>
                </a:solidFill>
                <a:latin typeface="Poppins"/>
                <a:ea typeface="Poppins"/>
                <a:cs typeface="Poppins"/>
                <a:sym typeface="Poppins"/>
              </a:rPr>
              <a:t>Invest in layered, integrated protections that scale with you.</a:t>
            </a:r>
          </a:p>
        </p:txBody>
      </p:sp>
      <p:sp>
        <p:nvSpPr>
          <p:cNvPr name="TextBox 23" id="23"/>
          <p:cNvSpPr txBox="true"/>
          <p:nvPr/>
        </p:nvSpPr>
        <p:spPr>
          <a:xfrm rot="0">
            <a:off x="8235756" y="6984734"/>
            <a:ext cx="1571625"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PROCESS</a:t>
            </a:r>
          </a:p>
        </p:txBody>
      </p:sp>
      <p:sp>
        <p:nvSpPr>
          <p:cNvPr name="TextBox 24" id="24"/>
          <p:cNvSpPr txBox="true"/>
          <p:nvPr/>
        </p:nvSpPr>
        <p:spPr>
          <a:xfrm rot="0">
            <a:off x="3036453" y="6984734"/>
            <a:ext cx="1296888"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PEOPLE</a:t>
            </a:r>
          </a:p>
        </p:txBody>
      </p:sp>
      <p:sp>
        <p:nvSpPr>
          <p:cNvPr name="TextBox 25" id="25"/>
          <p:cNvSpPr txBox="true"/>
          <p:nvPr/>
        </p:nvSpPr>
        <p:spPr>
          <a:xfrm rot="0">
            <a:off x="12965492" y="6984734"/>
            <a:ext cx="2300436"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TECHNOLOGY</a:t>
            </a:r>
          </a:p>
        </p:txBody>
      </p:sp>
      <p:sp>
        <p:nvSpPr>
          <p:cNvPr name="TextBox 26" id="26"/>
          <p:cNvSpPr txBox="true"/>
          <p:nvPr/>
        </p:nvSpPr>
        <p:spPr>
          <a:xfrm rot="0">
            <a:off x="2266621" y="7627354"/>
            <a:ext cx="3598682" cy="1068705"/>
          </a:xfrm>
          <a:prstGeom prst="rect">
            <a:avLst/>
          </a:prstGeom>
        </p:spPr>
        <p:txBody>
          <a:bodyPr anchor="t" rtlCol="false" tIns="0" lIns="0" bIns="0" rIns="0">
            <a:spAutoFit/>
          </a:bodyPr>
          <a:lstStyle/>
          <a:p>
            <a:pPr algn="ctr">
              <a:lnSpc>
                <a:spcPts val="1709"/>
              </a:lnSpc>
            </a:pPr>
            <a:r>
              <a:rPr lang="en-US" sz="1500">
                <a:solidFill>
                  <a:srgbClr val="FFFFFF"/>
                </a:solidFill>
                <a:latin typeface="Poppins"/>
                <a:ea typeface="Poppins"/>
                <a:cs typeface="Poppins"/>
                <a:sym typeface="Poppins"/>
              </a:rPr>
              <a:t>Your greatest vulnerability or your strongest defence.</a:t>
            </a:r>
          </a:p>
          <a:p>
            <a:pPr algn="ctr">
              <a:lnSpc>
                <a:spcPts val="1709"/>
              </a:lnSpc>
            </a:pPr>
          </a:p>
          <a:p>
            <a:pPr algn="ctr">
              <a:lnSpc>
                <a:spcPts val="1709"/>
              </a:lnSpc>
            </a:pPr>
            <a:r>
              <a:rPr lang="en-US" sz="1500" i="true">
                <a:solidFill>
                  <a:srgbClr val="FFFFFF"/>
                </a:solidFill>
                <a:latin typeface="Poppins Italics"/>
                <a:ea typeface="Poppins Italics"/>
                <a:cs typeface="Poppins Italics"/>
                <a:sym typeface="Poppins Italics"/>
              </a:rPr>
              <a:t>Train your staff to spot threats and act fast.</a:t>
            </a:r>
          </a:p>
        </p:txBody>
      </p:sp>
      <p:sp>
        <p:nvSpPr>
          <p:cNvPr name="TextBox 27" id="27"/>
          <p:cNvSpPr txBox="true"/>
          <p:nvPr/>
        </p:nvSpPr>
        <p:spPr>
          <a:xfrm rot="0">
            <a:off x="7098892" y="7627354"/>
            <a:ext cx="4099741" cy="1068705"/>
          </a:xfrm>
          <a:prstGeom prst="rect">
            <a:avLst/>
          </a:prstGeom>
        </p:spPr>
        <p:txBody>
          <a:bodyPr anchor="t" rtlCol="false" tIns="0" lIns="0" bIns="0" rIns="0">
            <a:spAutoFit/>
          </a:bodyPr>
          <a:lstStyle/>
          <a:p>
            <a:pPr algn="ctr">
              <a:lnSpc>
                <a:spcPts val="1709"/>
              </a:lnSpc>
            </a:pPr>
            <a:r>
              <a:rPr lang="en-US" sz="1500">
                <a:solidFill>
                  <a:srgbClr val="FFFFFF"/>
                </a:solidFill>
                <a:latin typeface="Poppins"/>
                <a:ea typeface="Poppins"/>
                <a:cs typeface="Poppins"/>
                <a:sym typeface="Poppins"/>
              </a:rPr>
              <a:t>Clear cybersecurity policies, data handling protocols, and inc</a:t>
            </a:r>
            <a:r>
              <a:rPr lang="en-US" sz="1500">
                <a:solidFill>
                  <a:srgbClr val="FFFFFF"/>
                </a:solidFill>
                <a:latin typeface="Poppins"/>
                <a:ea typeface="Poppins"/>
                <a:cs typeface="Poppins"/>
                <a:sym typeface="Poppins"/>
              </a:rPr>
              <a:t>i</a:t>
            </a:r>
            <a:r>
              <a:rPr lang="en-US" sz="1500">
                <a:solidFill>
                  <a:srgbClr val="FFFFFF"/>
                </a:solidFill>
                <a:latin typeface="Poppins"/>
                <a:ea typeface="Poppins"/>
                <a:cs typeface="Poppins"/>
                <a:sym typeface="Poppins"/>
              </a:rPr>
              <a:t>de</a:t>
            </a:r>
            <a:r>
              <a:rPr lang="en-US" sz="1500">
                <a:solidFill>
                  <a:srgbClr val="FFFFFF"/>
                </a:solidFill>
                <a:latin typeface="Poppins"/>
                <a:ea typeface="Poppins"/>
                <a:cs typeface="Poppins"/>
                <a:sym typeface="Poppins"/>
              </a:rPr>
              <a:t>n</a:t>
            </a:r>
            <a:r>
              <a:rPr lang="en-US" sz="1500">
                <a:solidFill>
                  <a:srgbClr val="FFFFFF"/>
                </a:solidFill>
                <a:latin typeface="Poppins"/>
                <a:ea typeface="Poppins"/>
                <a:cs typeface="Poppins"/>
                <a:sym typeface="Poppins"/>
              </a:rPr>
              <a:t>t</a:t>
            </a:r>
            <a:r>
              <a:rPr lang="en-US" sz="1500">
                <a:solidFill>
                  <a:srgbClr val="FFFFFF"/>
                </a:solidFill>
                <a:latin typeface="Poppins"/>
                <a:ea typeface="Poppins"/>
                <a:cs typeface="Poppins"/>
                <a:sym typeface="Poppins"/>
              </a:rPr>
              <a:t> r</a:t>
            </a:r>
            <a:r>
              <a:rPr lang="en-US" sz="1500">
                <a:solidFill>
                  <a:srgbClr val="FFFFFF"/>
                </a:solidFill>
                <a:latin typeface="Poppins"/>
                <a:ea typeface="Poppins"/>
                <a:cs typeface="Poppins"/>
                <a:sym typeface="Poppins"/>
              </a:rPr>
              <a:t>e</a:t>
            </a:r>
            <a:r>
              <a:rPr lang="en-US" sz="1500">
                <a:solidFill>
                  <a:srgbClr val="FFFFFF"/>
                </a:solidFill>
                <a:latin typeface="Poppins"/>
                <a:ea typeface="Poppins"/>
                <a:cs typeface="Poppins"/>
                <a:sym typeface="Poppins"/>
              </a:rPr>
              <a:t>s</a:t>
            </a:r>
            <a:r>
              <a:rPr lang="en-US" sz="1500">
                <a:solidFill>
                  <a:srgbClr val="FFFFFF"/>
                </a:solidFill>
                <a:latin typeface="Poppins"/>
                <a:ea typeface="Poppins"/>
                <a:cs typeface="Poppins"/>
                <a:sym typeface="Poppins"/>
              </a:rPr>
              <a:t>p</a:t>
            </a:r>
            <a:r>
              <a:rPr lang="en-US" sz="1500">
                <a:solidFill>
                  <a:srgbClr val="FFFFFF"/>
                </a:solidFill>
                <a:latin typeface="Poppins"/>
                <a:ea typeface="Poppins"/>
                <a:cs typeface="Poppins"/>
                <a:sym typeface="Poppins"/>
              </a:rPr>
              <a:t>o</a:t>
            </a:r>
            <a:r>
              <a:rPr lang="en-US" sz="1500">
                <a:solidFill>
                  <a:srgbClr val="FFFFFF"/>
                </a:solidFill>
                <a:latin typeface="Poppins"/>
                <a:ea typeface="Poppins"/>
                <a:cs typeface="Poppins"/>
                <a:sym typeface="Poppins"/>
              </a:rPr>
              <a:t>nse</a:t>
            </a:r>
            <a:r>
              <a:rPr lang="en-US" sz="1500">
                <a:solidFill>
                  <a:srgbClr val="FFFFFF"/>
                </a:solidFill>
                <a:latin typeface="Poppins"/>
                <a:ea typeface="Poppins"/>
                <a:cs typeface="Poppins"/>
                <a:sym typeface="Poppins"/>
              </a:rPr>
              <a:t> </a:t>
            </a:r>
            <a:r>
              <a:rPr lang="en-US" sz="1500">
                <a:solidFill>
                  <a:srgbClr val="FFFFFF"/>
                </a:solidFill>
                <a:latin typeface="Poppins"/>
                <a:ea typeface="Poppins"/>
                <a:cs typeface="Poppins"/>
                <a:sym typeface="Poppins"/>
              </a:rPr>
              <a:t>plan</a:t>
            </a:r>
            <a:r>
              <a:rPr lang="en-US" sz="1500">
                <a:solidFill>
                  <a:srgbClr val="FFFFFF"/>
                </a:solidFill>
                <a:latin typeface="Poppins"/>
                <a:ea typeface="Poppins"/>
                <a:cs typeface="Poppins"/>
                <a:sym typeface="Poppins"/>
              </a:rPr>
              <a:t>s</a:t>
            </a:r>
            <a:r>
              <a:rPr lang="en-US" sz="1500">
                <a:solidFill>
                  <a:srgbClr val="FFFFFF"/>
                </a:solidFill>
                <a:latin typeface="Poppins"/>
                <a:ea typeface="Poppins"/>
                <a:cs typeface="Poppins"/>
                <a:sym typeface="Poppins"/>
              </a:rPr>
              <a:t>.</a:t>
            </a:r>
          </a:p>
          <a:p>
            <a:pPr algn="ctr">
              <a:lnSpc>
                <a:spcPts val="1709"/>
              </a:lnSpc>
            </a:pPr>
          </a:p>
          <a:p>
            <a:pPr algn="ctr">
              <a:lnSpc>
                <a:spcPts val="1709"/>
              </a:lnSpc>
            </a:pPr>
            <a:r>
              <a:rPr lang="en-US" sz="1500" i="true">
                <a:solidFill>
                  <a:srgbClr val="FFFFFF"/>
                </a:solidFill>
                <a:latin typeface="Poppins Italics"/>
                <a:ea typeface="Poppins Italics"/>
                <a:cs typeface="Poppins Italics"/>
                <a:sym typeface="Poppins Italics"/>
              </a:rPr>
              <a:t>Without a plan, panic rules the breach.</a:t>
            </a:r>
          </a:p>
          <a:p>
            <a:pPr algn="ctr">
              <a:lnSpc>
                <a:spcPts val="1709"/>
              </a:lnSpc>
            </a:pPr>
          </a:p>
        </p:txBody>
      </p:sp>
      <p:sp>
        <p:nvSpPr>
          <p:cNvPr name="TextBox 28" id="28"/>
          <p:cNvSpPr txBox="true"/>
          <p:nvPr/>
        </p:nvSpPr>
        <p:spPr>
          <a:xfrm rot="0">
            <a:off x="12432222" y="7627354"/>
            <a:ext cx="3598682" cy="1278255"/>
          </a:xfrm>
          <a:prstGeom prst="rect">
            <a:avLst/>
          </a:prstGeom>
        </p:spPr>
        <p:txBody>
          <a:bodyPr anchor="t" rtlCol="false" tIns="0" lIns="0" bIns="0" rIns="0">
            <a:spAutoFit/>
          </a:bodyPr>
          <a:lstStyle/>
          <a:p>
            <a:pPr algn="ctr">
              <a:lnSpc>
                <a:spcPts val="1709"/>
              </a:lnSpc>
            </a:pPr>
            <a:r>
              <a:rPr lang="en-US" sz="1500">
                <a:solidFill>
                  <a:srgbClr val="FFFFFF"/>
                </a:solidFill>
                <a:latin typeface="Poppins"/>
                <a:ea typeface="Poppins"/>
                <a:cs typeface="Poppins"/>
                <a:sym typeface="Poppins"/>
              </a:rPr>
              <a:t>Modern tools like firewalls, encryption, secure cloud environments.</a:t>
            </a:r>
          </a:p>
          <a:p>
            <a:pPr algn="ctr">
              <a:lnSpc>
                <a:spcPts val="1709"/>
              </a:lnSpc>
            </a:pPr>
          </a:p>
          <a:p>
            <a:pPr algn="ctr">
              <a:lnSpc>
                <a:spcPts val="1709"/>
              </a:lnSpc>
            </a:pPr>
            <a:r>
              <a:rPr lang="en-US" sz="1500" i="true">
                <a:solidFill>
                  <a:srgbClr val="FFFFFF"/>
                </a:solidFill>
                <a:latin typeface="Poppins Italics"/>
                <a:ea typeface="Poppins Italics"/>
                <a:cs typeface="Poppins Italics"/>
                <a:sym typeface="Poppins Italics"/>
              </a:rPr>
              <a:t>Invest </a:t>
            </a:r>
            <a:r>
              <a:rPr lang="en-US" sz="1500" i="true">
                <a:solidFill>
                  <a:srgbClr val="FFFFFF"/>
                </a:solidFill>
                <a:latin typeface="Poppins Italics"/>
                <a:ea typeface="Poppins Italics"/>
                <a:cs typeface="Poppins Italics"/>
                <a:sym typeface="Poppins Italics"/>
              </a:rPr>
              <a:t>in layered, integrated protections that scale with you.</a:t>
            </a:r>
          </a:p>
          <a:p>
            <a:pPr algn="ctr">
              <a:lnSpc>
                <a:spcPts val="170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5400000">
            <a:off x="6547586" y="-6315417"/>
            <a:ext cx="5192829" cy="18288000"/>
            <a:chOff x="0" y="0"/>
            <a:chExt cx="1367659" cy="4816593"/>
          </a:xfrm>
        </p:grpSpPr>
        <p:sp>
          <p:nvSpPr>
            <p:cNvPr name="Freeform 3" id="3"/>
            <p:cNvSpPr/>
            <p:nvPr/>
          </p:nvSpPr>
          <p:spPr>
            <a:xfrm flipH="false" flipV="false" rot="0">
              <a:off x="0" y="0"/>
              <a:ext cx="1367659" cy="4816592"/>
            </a:xfrm>
            <a:custGeom>
              <a:avLst/>
              <a:gdLst/>
              <a:ahLst/>
              <a:cxnLst/>
              <a:rect r="r" b="b" t="t" l="l"/>
              <a:pathLst>
                <a:path h="4816592" w="1367659">
                  <a:moveTo>
                    <a:pt x="0" y="0"/>
                  </a:moveTo>
                  <a:lnTo>
                    <a:pt x="1367659" y="0"/>
                  </a:lnTo>
                  <a:lnTo>
                    <a:pt x="1367659" y="4816592"/>
                  </a:lnTo>
                  <a:lnTo>
                    <a:pt x="0" y="4816592"/>
                  </a:lnTo>
                  <a:close/>
                </a:path>
              </a:pathLst>
            </a:custGeom>
            <a:gradFill rotWithShape="true">
              <a:gsLst>
                <a:gs pos="0">
                  <a:srgbClr val="003297">
                    <a:alpha val="100000"/>
                  </a:srgbClr>
                </a:gs>
                <a:gs pos="100000">
                  <a:srgbClr val="003297">
                    <a:alpha val="0"/>
                  </a:srgbClr>
                </a:gs>
              </a:gsLst>
              <a:lin ang="0"/>
            </a:gradFill>
          </p:spPr>
        </p:sp>
        <p:sp>
          <p:nvSpPr>
            <p:cNvPr name="TextBox 4" id="4"/>
            <p:cNvSpPr txBox="true"/>
            <p:nvPr/>
          </p:nvSpPr>
          <p:spPr>
            <a:xfrm>
              <a:off x="0" y="-38100"/>
              <a:ext cx="1367659" cy="4854693"/>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4546398" y="1001909"/>
            <a:ext cx="9195204" cy="1887859"/>
          </a:xfrm>
          <a:prstGeom prst="rect">
            <a:avLst/>
          </a:prstGeom>
        </p:spPr>
        <p:txBody>
          <a:bodyPr anchor="t" rtlCol="false" tIns="0" lIns="0" bIns="0" rIns="0">
            <a:spAutoFit/>
          </a:bodyPr>
          <a:lstStyle/>
          <a:p>
            <a:pPr algn="ctr">
              <a:lnSpc>
                <a:spcPts val="7200"/>
              </a:lnSpc>
            </a:pPr>
            <a:r>
              <a:rPr lang="en-US" b="true" sz="7200">
                <a:solidFill>
                  <a:srgbClr val="FFFFFF"/>
                </a:solidFill>
                <a:latin typeface="Roboto Bold"/>
                <a:ea typeface="Roboto Bold"/>
                <a:cs typeface="Roboto Bold"/>
                <a:sym typeface="Roboto Bold"/>
              </a:rPr>
              <a:t>CYBERSECURITY TRENDS</a:t>
            </a:r>
          </a:p>
        </p:txBody>
      </p:sp>
      <p:grpSp>
        <p:nvGrpSpPr>
          <p:cNvPr name="Group 6" id="6"/>
          <p:cNvGrpSpPr/>
          <p:nvPr/>
        </p:nvGrpSpPr>
        <p:grpSpPr>
          <a:xfrm rot="0">
            <a:off x="1529718" y="3519781"/>
            <a:ext cx="3519254" cy="4263738"/>
            <a:chOff x="0" y="0"/>
            <a:chExt cx="926882" cy="1122960"/>
          </a:xfrm>
        </p:grpSpPr>
        <p:sp>
          <p:nvSpPr>
            <p:cNvPr name="Freeform 7" id="7"/>
            <p:cNvSpPr/>
            <p:nvPr/>
          </p:nvSpPr>
          <p:spPr>
            <a:xfrm flipH="false" flipV="false" rot="0">
              <a:off x="0" y="0"/>
              <a:ext cx="926882" cy="1122960"/>
            </a:xfrm>
            <a:custGeom>
              <a:avLst/>
              <a:gdLst/>
              <a:ahLst/>
              <a:cxnLst/>
              <a:rect r="r" b="b" t="t" l="l"/>
              <a:pathLst>
                <a:path h="1122960" w="926882">
                  <a:moveTo>
                    <a:pt x="52797" y="0"/>
                  </a:moveTo>
                  <a:lnTo>
                    <a:pt x="874085" y="0"/>
                  </a:lnTo>
                  <a:cubicBezTo>
                    <a:pt x="903244" y="0"/>
                    <a:pt x="926882" y="23638"/>
                    <a:pt x="926882" y="52797"/>
                  </a:cubicBezTo>
                  <a:lnTo>
                    <a:pt x="926882" y="1070163"/>
                  </a:lnTo>
                  <a:cubicBezTo>
                    <a:pt x="926882" y="1099322"/>
                    <a:pt x="903244" y="1122960"/>
                    <a:pt x="874085" y="1122960"/>
                  </a:cubicBezTo>
                  <a:lnTo>
                    <a:pt x="52797" y="1122960"/>
                  </a:lnTo>
                  <a:cubicBezTo>
                    <a:pt x="23638" y="1122960"/>
                    <a:pt x="0" y="1099322"/>
                    <a:pt x="0" y="1070163"/>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8" id="8"/>
            <p:cNvSpPr txBox="true"/>
            <p:nvPr/>
          </p:nvSpPr>
          <p:spPr>
            <a:xfrm>
              <a:off x="0" y="0"/>
              <a:ext cx="926882" cy="1122960"/>
            </a:xfrm>
            <a:prstGeom prst="rect">
              <a:avLst/>
            </a:prstGeom>
          </p:spPr>
          <p:txBody>
            <a:bodyPr anchor="ctr" rtlCol="false" tIns="50800" lIns="50800" bIns="50800" rIns="50800"/>
            <a:lstStyle/>
            <a:p>
              <a:pPr algn="ctr">
                <a:lnSpc>
                  <a:spcPts val="2394"/>
                </a:lnSpc>
              </a:pPr>
            </a:p>
          </p:txBody>
        </p:sp>
      </p:grpSp>
      <p:grpSp>
        <p:nvGrpSpPr>
          <p:cNvPr name="Group 9" id="9"/>
          <p:cNvGrpSpPr/>
          <p:nvPr/>
        </p:nvGrpSpPr>
        <p:grpSpPr>
          <a:xfrm rot="0">
            <a:off x="5432821" y="3519781"/>
            <a:ext cx="3519254" cy="4263738"/>
            <a:chOff x="0" y="0"/>
            <a:chExt cx="926882" cy="1122960"/>
          </a:xfrm>
        </p:grpSpPr>
        <p:sp>
          <p:nvSpPr>
            <p:cNvPr name="Freeform 10" id="10"/>
            <p:cNvSpPr/>
            <p:nvPr/>
          </p:nvSpPr>
          <p:spPr>
            <a:xfrm flipH="false" flipV="false" rot="0">
              <a:off x="0" y="0"/>
              <a:ext cx="926882" cy="1122960"/>
            </a:xfrm>
            <a:custGeom>
              <a:avLst/>
              <a:gdLst/>
              <a:ahLst/>
              <a:cxnLst/>
              <a:rect r="r" b="b" t="t" l="l"/>
              <a:pathLst>
                <a:path h="1122960" w="926882">
                  <a:moveTo>
                    <a:pt x="52797" y="0"/>
                  </a:moveTo>
                  <a:lnTo>
                    <a:pt x="874085" y="0"/>
                  </a:lnTo>
                  <a:cubicBezTo>
                    <a:pt x="903244" y="0"/>
                    <a:pt x="926882" y="23638"/>
                    <a:pt x="926882" y="52797"/>
                  </a:cubicBezTo>
                  <a:lnTo>
                    <a:pt x="926882" y="1070163"/>
                  </a:lnTo>
                  <a:cubicBezTo>
                    <a:pt x="926882" y="1099322"/>
                    <a:pt x="903244" y="1122960"/>
                    <a:pt x="874085" y="1122960"/>
                  </a:cubicBezTo>
                  <a:lnTo>
                    <a:pt x="52797" y="1122960"/>
                  </a:lnTo>
                  <a:cubicBezTo>
                    <a:pt x="23638" y="1122960"/>
                    <a:pt x="0" y="1099322"/>
                    <a:pt x="0" y="1070163"/>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1" id="11"/>
            <p:cNvSpPr txBox="true"/>
            <p:nvPr/>
          </p:nvSpPr>
          <p:spPr>
            <a:xfrm>
              <a:off x="0" y="0"/>
              <a:ext cx="926882" cy="1122960"/>
            </a:xfrm>
            <a:prstGeom prst="rect">
              <a:avLst/>
            </a:prstGeom>
          </p:spPr>
          <p:txBody>
            <a:bodyPr anchor="ctr" rtlCol="false" tIns="50800" lIns="50800" bIns="50800" rIns="50800"/>
            <a:lstStyle/>
            <a:p>
              <a:pPr algn="ctr">
                <a:lnSpc>
                  <a:spcPts val="2394"/>
                </a:lnSpc>
              </a:pPr>
            </a:p>
          </p:txBody>
        </p:sp>
      </p:grpSp>
      <p:sp>
        <p:nvSpPr>
          <p:cNvPr name="TextBox 12" id="12"/>
          <p:cNvSpPr txBox="true"/>
          <p:nvPr/>
        </p:nvSpPr>
        <p:spPr>
          <a:xfrm rot="0">
            <a:off x="1811317" y="6196217"/>
            <a:ext cx="2956057" cy="737870"/>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AI &amp; MACHINE LEARNING</a:t>
            </a:r>
          </a:p>
        </p:txBody>
      </p:sp>
      <p:grpSp>
        <p:nvGrpSpPr>
          <p:cNvPr name="Group 13" id="13"/>
          <p:cNvGrpSpPr/>
          <p:nvPr/>
        </p:nvGrpSpPr>
        <p:grpSpPr>
          <a:xfrm rot="0">
            <a:off x="9335924" y="3519781"/>
            <a:ext cx="3519254" cy="4263738"/>
            <a:chOff x="0" y="0"/>
            <a:chExt cx="926882" cy="1122960"/>
          </a:xfrm>
        </p:grpSpPr>
        <p:sp>
          <p:nvSpPr>
            <p:cNvPr name="Freeform 14" id="14"/>
            <p:cNvSpPr/>
            <p:nvPr/>
          </p:nvSpPr>
          <p:spPr>
            <a:xfrm flipH="false" flipV="false" rot="0">
              <a:off x="0" y="0"/>
              <a:ext cx="926882" cy="1122960"/>
            </a:xfrm>
            <a:custGeom>
              <a:avLst/>
              <a:gdLst/>
              <a:ahLst/>
              <a:cxnLst/>
              <a:rect r="r" b="b" t="t" l="l"/>
              <a:pathLst>
                <a:path h="1122960" w="926882">
                  <a:moveTo>
                    <a:pt x="52797" y="0"/>
                  </a:moveTo>
                  <a:lnTo>
                    <a:pt x="874085" y="0"/>
                  </a:lnTo>
                  <a:cubicBezTo>
                    <a:pt x="903244" y="0"/>
                    <a:pt x="926882" y="23638"/>
                    <a:pt x="926882" y="52797"/>
                  </a:cubicBezTo>
                  <a:lnTo>
                    <a:pt x="926882" y="1070163"/>
                  </a:lnTo>
                  <a:cubicBezTo>
                    <a:pt x="926882" y="1099322"/>
                    <a:pt x="903244" y="1122960"/>
                    <a:pt x="874085" y="1122960"/>
                  </a:cubicBezTo>
                  <a:lnTo>
                    <a:pt x="52797" y="1122960"/>
                  </a:lnTo>
                  <a:cubicBezTo>
                    <a:pt x="23638" y="1122960"/>
                    <a:pt x="0" y="1099322"/>
                    <a:pt x="0" y="1070163"/>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5" id="15"/>
            <p:cNvSpPr txBox="true"/>
            <p:nvPr/>
          </p:nvSpPr>
          <p:spPr>
            <a:xfrm>
              <a:off x="0" y="0"/>
              <a:ext cx="926882" cy="1122960"/>
            </a:xfrm>
            <a:prstGeom prst="rect">
              <a:avLst/>
            </a:prstGeom>
          </p:spPr>
          <p:txBody>
            <a:bodyPr anchor="ctr" rtlCol="false" tIns="50800" lIns="50800" bIns="50800" rIns="50800"/>
            <a:lstStyle/>
            <a:p>
              <a:pPr algn="ctr">
                <a:lnSpc>
                  <a:spcPts val="2394"/>
                </a:lnSpc>
              </a:pPr>
            </a:p>
          </p:txBody>
        </p:sp>
      </p:grpSp>
      <p:grpSp>
        <p:nvGrpSpPr>
          <p:cNvPr name="Group 16" id="16"/>
          <p:cNvGrpSpPr/>
          <p:nvPr/>
        </p:nvGrpSpPr>
        <p:grpSpPr>
          <a:xfrm rot="0">
            <a:off x="13239027" y="3519781"/>
            <a:ext cx="3519254" cy="4263738"/>
            <a:chOff x="0" y="0"/>
            <a:chExt cx="926882" cy="1122960"/>
          </a:xfrm>
        </p:grpSpPr>
        <p:sp>
          <p:nvSpPr>
            <p:cNvPr name="Freeform 17" id="17"/>
            <p:cNvSpPr/>
            <p:nvPr/>
          </p:nvSpPr>
          <p:spPr>
            <a:xfrm flipH="false" flipV="false" rot="0">
              <a:off x="0" y="0"/>
              <a:ext cx="926882" cy="1122960"/>
            </a:xfrm>
            <a:custGeom>
              <a:avLst/>
              <a:gdLst/>
              <a:ahLst/>
              <a:cxnLst/>
              <a:rect r="r" b="b" t="t" l="l"/>
              <a:pathLst>
                <a:path h="1122960" w="926882">
                  <a:moveTo>
                    <a:pt x="52797" y="0"/>
                  </a:moveTo>
                  <a:lnTo>
                    <a:pt x="874085" y="0"/>
                  </a:lnTo>
                  <a:cubicBezTo>
                    <a:pt x="903244" y="0"/>
                    <a:pt x="926882" y="23638"/>
                    <a:pt x="926882" y="52797"/>
                  </a:cubicBezTo>
                  <a:lnTo>
                    <a:pt x="926882" y="1070163"/>
                  </a:lnTo>
                  <a:cubicBezTo>
                    <a:pt x="926882" y="1099322"/>
                    <a:pt x="903244" y="1122960"/>
                    <a:pt x="874085" y="1122960"/>
                  </a:cubicBezTo>
                  <a:lnTo>
                    <a:pt x="52797" y="1122960"/>
                  </a:lnTo>
                  <a:cubicBezTo>
                    <a:pt x="23638" y="1122960"/>
                    <a:pt x="0" y="1099322"/>
                    <a:pt x="0" y="1070163"/>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8" id="18"/>
            <p:cNvSpPr txBox="true"/>
            <p:nvPr/>
          </p:nvSpPr>
          <p:spPr>
            <a:xfrm>
              <a:off x="0" y="0"/>
              <a:ext cx="926882" cy="1122960"/>
            </a:xfrm>
            <a:prstGeom prst="rect">
              <a:avLst/>
            </a:prstGeom>
          </p:spPr>
          <p:txBody>
            <a:bodyPr anchor="ctr" rtlCol="false" tIns="50800" lIns="50800" bIns="50800" rIns="50800"/>
            <a:lstStyle/>
            <a:p>
              <a:pPr algn="ctr">
                <a:lnSpc>
                  <a:spcPts val="2394"/>
                </a:lnSpc>
              </a:pPr>
            </a:p>
          </p:txBody>
        </p:sp>
      </p:grpSp>
      <p:sp>
        <p:nvSpPr>
          <p:cNvPr name="TextBox 19" id="19"/>
          <p:cNvSpPr txBox="true"/>
          <p:nvPr/>
        </p:nvSpPr>
        <p:spPr>
          <a:xfrm rot="0">
            <a:off x="9618826" y="6196217"/>
            <a:ext cx="2956057"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CLOUD SECURITY</a:t>
            </a:r>
          </a:p>
        </p:txBody>
      </p:sp>
      <p:sp>
        <p:nvSpPr>
          <p:cNvPr name="TextBox 20" id="20"/>
          <p:cNvSpPr txBox="true"/>
          <p:nvPr/>
        </p:nvSpPr>
        <p:spPr>
          <a:xfrm rot="0">
            <a:off x="5714420" y="6196217"/>
            <a:ext cx="2956057" cy="737870"/>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ZERO TRUST SECURITY</a:t>
            </a:r>
          </a:p>
        </p:txBody>
      </p:sp>
      <p:sp>
        <p:nvSpPr>
          <p:cNvPr name="TextBox 21" id="21"/>
          <p:cNvSpPr txBox="true"/>
          <p:nvPr/>
        </p:nvSpPr>
        <p:spPr>
          <a:xfrm rot="0">
            <a:off x="13594000" y="6196217"/>
            <a:ext cx="2956057" cy="737870"/>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BLOCKCHAIN FOR SECURITY</a:t>
            </a:r>
          </a:p>
        </p:txBody>
      </p:sp>
      <p:sp>
        <p:nvSpPr>
          <p:cNvPr name="Freeform 22" id="22"/>
          <p:cNvSpPr/>
          <p:nvPr/>
        </p:nvSpPr>
        <p:spPr>
          <a:xfrm flipH="false" flipV="false" rot="0">
            <a:off x="2619375" y="4345208"/>
            <a:ext cx="1339940" cy="1306442"/>
          </a:xfrm>
          <a:custGeom>
            <a:avLst/>
            <a:gdLst/>
            <a:ahLst/>
            <a:cxnLst/>
            <a:rect r="r" b="b" t="t" l="l"/>
            <a:pathLst>
              <a:path h="1306442" w="1339940">
                <a:moveTo>
                  <a:pt x="0" y="0"/>
                </a:moveTo>
                <a:lnTo>
                  <a:pt x="1339941" y="0"/>
                </a:lnTo>
                <a:lnTo>
                  <a:pt x="1339941" y="1306442"/>
                </a:lnTo>
                <a:lnTo>
                  <a:pt x="0" y="13064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3" id="23"/>
          <p:cNvSpPr/>
          <p:nvPr/>
        </p:nvSpPr>
        <p:spPr>
          <a:xfrm flipH="false" flipV="false" rot="0">
            <a:off x="6654671" y="4393336"/>
            <a:ext cx="1075554" cy="1210188"/>
          </a:xfrm>
          <a:custGeom>
            <a:avLst/>
            <a:gdLst/>
            <a:ahLst/>
            <a:cxnLst/>
            <a:rect r="r" b="b" t="t" l="l"/>
            <a:pathLst>
              <a:path h="1210188" w="1075554">
                <a:moveTo>
                  <a:pt x="0" y="0"/>
                </a:moveTo>
                <a:lnTo>
                  <a:pt x="1075555" y="0"/>
                </a:lnTo>
                <a:lnTo>
                  <a:pt x="1075555" y="1210187"/>
                </a:lnTo>
                <a:lnTo>
                  <a:pt x="0" y="12101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4" id="24"/>
          <p:cNvSpPr/>
          <p:nvPr/>
        </p:nvSpPr>
        <p:spPr>
          <a:xfrm flipH="false" flipV="false" rot="0">
            <a:off x="10426470" y="4449782"/>
            <a:ext cx="1338163" cy="1097294"/>
          </a:xfrm>
          <a:custGeom>
            <a:avLst/>
            <a:gdLst/>
            <a:ahLst/>
            <a:cxnLst/>
            <a:rect r="r" b="b" t="t" l="l"/>
            <a:pathLst>
              <a:path h="1097294" w="1338163">
                <a:moveTo>
                  <a:pt x="0" y="0"/>
                </a:moveTo>
                <a:lnTo>
                  <a:pt x="1338163" y="0"/>
                </a:lnTo>
                <a:lnTo>
                  <a:pt x="1338163" y="1097294"/>
                </a:lnTo>
                <a:lnTo>
                  <a:pt x="0" y="10972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5" id="25"/>
          <p:cNvSpPr/>
          <p:nvPr/>
        </p:nvSpPr>
        <p:spPr>
          <a:xfrm flipH="false" flipV="false" rot="0">
            <a:off x="14377278" y="4345208"/>
            <a:ext cx="1242753" cy="1306442"/>
          </a:xfrm>
          <a:custGeom>
            <a:avLst/>
            <a:gdLst/>
            <a:ahLst/>
            <a:cxnLst/>
            <a:rect r="r" b="b" t="t" l="l"/>
            <a:pathLst>
              <a:path h="1306442" w="1242753">
                <a:moveTo>
                  <a:pt x="0" y="0"/>
                </a:moveTo>
                <a:lnTo>
                  <a:pt x="1242753" y="0"/>
                </a:lnTo>
                <a:lnTo>
                  <a:pt x="1242753" y="1306442"/>
                </a:lnTo>
                <a:lnTo>
                  <a:pt x="0" y="13064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6" id="26"/>
          <p:cNvSpPr/>
          <p:nvPr/>
        </p:nvSpPr>
        <p:spPr>
          <a:xfrm flipH="false" flipV="false" rot="0">
            <a:off x="14377278" y="568614"/>
            <a:ext cx="3101602" cy="2630624"/>
          </a:xfrm>
          <a:custGeom>
            <a:avLst/>
            <a:gdLst/>
            <a:ahLst/>
            <a:cxnLst/>
            <a:rect r="r" b="b" t="t" l="l"/>
            <a:pathLst>
              <a:path h="2630624" w="3101602">
                <a:moveTo>
                  <a:pt x="0" y="0"/>
                </a:moveTo>
                <a:lnTo>
                  <a:pt x="3101602" y="0"/>
                </a:lnTo>
                <a:lnTo>
                  <a:pt x="3101602" y="2630624"/>
                </a:lnTo>
                <a:lnTo>
                  <a:pt x="0" y="2630624"/>
                </a:lnTo>
                <a:lnTo>
                  <a:pt x="0" y="0"/>
                </a:lnTo>
                <a:close/>
              </a:path>
            </a:pathLst>
          </a:custGeom>
          <a:blipFill>
            <a:blip r:embed="rId10"/>
            <a:stretch>
              <a:fillRect l="0" t="0" r="0" b="0"/>
            </a:stretch>
          </a:blipFill>
        </p:spPr>
      </p:sp>
      <p:sp>
        <p:nvSpPr>
          <p:cNvPr name="TextBox 27" id="27"/>
          <p:cNvSpPr txBox="true"/>
          <p:nvPr/>
        </p:nvSpPr>
        <p:spPr>
          <a:xfrm rot="0">
            <a:off x="604686" y="7963691"/>
            <a:ext cx="16959988" cy="824103"/>
          </a:xfrm>
          <a:prstGeom prst="rect">
            <a:avLst/>
          </a:prstGeom>
        </p:spPr>
        <p:txBody>
          <a:bodyPr anchor="t" rtlCol="false" tIns="0" lIns="0" bIns="0" rIns="0">
            <a:spAutoFit/>
          </a:bodyPr>
          <a:lstStyle/>
          <a:p>
            <a:pPr algn="ctr">
              <a:lnSpc>
                <a:spcPts val="2165"/>
              </a:lnSpc>
            </a:pPr>
            <a:r>
              <a:rPr lang="en-US" sz="1899" b="true">
                <a:solidFill>
                  <a:srgbClr val="FFFFFF"/>
                </a:solidFill>
                <a:latin typeface="Poppins Bold"/>
                <a:ea typeface="Poppins Bold"/>
                <a:cs typeface="Poppins Bold"/>
                <a:sym typeface="Poppins Bold"/>
              </a:rPr>
              <a:t>AI isn’t just helping defenders — YES, it’s helping attackers too.</a:t>
            </a:r>
          </a:p>
          <a:p>
            <a:pPr algn="ctr">
              <a:lnSpc>
                <a:spcPts val="2165"/>
              </a:lnSpc>
            </a:pPr>
            <a:r>
              <a:rPr lang="en-US" sz="1899">
                <a:solidFill>
                  <a:srgbClr val="FFFFFF"/>
                </a:solidFill>
                <a:latin typeface="Poppins"/>
                <a:ea typeface="Poppins"/>
                <a:cs typeface="Poppins"/>
                <a:sym typeface="Poppins"/>
              </a:rPr>
              <a:t>Hackers now use AI to: Write realistic phishing emails | Discover system vulnerabilities faster | Automate brute-force password attacks</a:t>
            </a:r>
          </a:p>
          <a:p>
            <a:pPr algn="ctr">
              <a:lnSpc>
                <a:spcPts val="2165"/>
              </a:lnSpc>
            </a:pPr>
          </a:p>
        </p:txBody>
      </p:sp>
      <p:sp>
        <p:nvSpPr>
          <p:cNvPr name="TextBox 28" id="28"/>
          <p:cNvSpPr txBox="true"/>
          <p:nvPr/>
        </p:nvSpPr>
        <p:spPr>
          <a:xfrm rot="0">
            <a:off x="664006" y="9036403"/>
            <a:ext cx="16959988" cy="557403"/>
          </a:xfrm>
          <a:prstGeom prst="rect">
            <a:avLst/>
          </a:prstGeom>
        </p:spPr>
        <p:txBody>
          <a:bodyPr anchor="t" rtlCol="false" tIns="0" lIns="0" bIns="0" rIns="0">
            <a:spAutoFit/>
          </a:bodyPr>
          <a:lstStyle/>
          <a:p>
            <a:pPr algn="ctr">
              <a:lnSpc>
                <a:spcPts val="2165"/>
              </a:lnSpc>
            </a:pPr>
            <a:r>
              <a:rPr lang="en-US" sz="1899" b="true">
                <a:solidFill>
                  <a:srgbClr val="FFFFFF"/>
                </a:solidFill>
                <a:latin typeface="Poppins Bold"/>
                <a:ea typeface="Poppins Bold"/>
                <a:cs typeface="Poppins Bold"/>
                <a:sym typeface="Poppins Bold"/>
              </a:rPr>
              <a:t>What it means for SMEs:</a:t>
            </a:r>
          </a:p>
          <a:p>
            <a:pPr algn="ctr">
              <a:lnSpc>
                <a:spcPts val="2165"/>
              </a:lnSpc>
            </a:pPr>
            <a:r>
              <a:rPr lang="en-US" b="true" sz="1899">
                <a:solidFill>
                  <a:srgbClr val="FFFFFF"/>
                </a:solidFill>
                <a:latin typeface="Poppins Bold"/>
                <a:ea typeface="Poppins Bold"/>
                <a:cs typeface="Poppins Bold"/>
                <a:sym typeface="Poppins Bold"/>
              </a:rPr>
              <a:t> You need smarter defences that evolve with threats. Basic antivirus is no longer enough.</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44540"/>
            <a:ext cx="12486709" cy="3183259"/>
            <a:chOff x="0" y="0"/>
            <a:chExt cx="3288681" cy="838389"/>
          </a:xfrm>
        </p:grpSpPr>
        <p:sp>
          <p:nvSpPr>
            <p:cNvPr name="Freeform 3" id="3"/>
            <p:cNvSpPr/>
            <p:nvPr/>
          </p:nvSpPr>
          <p:spPr>
            <a:xfrm flipH="false" flipV="false" rot="0">
              <a:off x="0" y="0"/>
              <a:ext cx="3288681" cy="838389"/>
            </a:xfrm>
            <a:custGeom>
              <a:avLst/>
              <a:gdLst/>
              <a:ahLst/>
              <a:cxnLst/>
              <a:rect r="r" b="b" t="t" l="l"/>
              <a:pathLst>
                <a:path h="838389" w="3288681">
                  <a:moveTo>
                    <a:pt x="0" y="0"/>
                  </a:moveTo>
                  <a:lnTo>
                    <a:pt x="3288681" y="0"/>
                  </a:lnTo>
                  <a:lnTo>
                    <a:pt x="3288681" y="838389"/>
                  </a:lnTo>
                  <a:lnTo>
                    <a:pt x="0" y="838389"/>
                  </a:lnTo>
                  <a:close/>
                </a:path>
              </a:pathLst>
            </a:custGeom>
            <a:gradFill rotWithShape="true">
              <a:gsLst>
                <a:gs pos="0">
                  <a:srgbClr val="003297">
                    <a:alpha val="100000"/>
                  </a:srgbClr>
                </a:gs>
                <a:gs pos="100000">
                  <a:srgbClr val="003297">
                    <a:alpha val="0"/>
                  </a:srgbClr>
                </a:gs>
              </a:gsLst>
              <a:lin ang="5400000"/>
            </a:gradFill>
          </p:spPr>
        </p:sp>
        <p:sp>
          <p:nvSpPr>
            <p:cNvPr name="TextBox 4" id="4"/>
            <p:cNvSpPr txBox="true"/>
            <p:nvPr/>
          </p:nvSpPr>
          <p:spPr>
            <a:xfrm>
              <a:off x="0" y="-38100"/>
              <a:ext cx="3288681" cy="876489"/>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5400000">
            <a:off x="15991221" y="7667668"/>
            <a:ext cx="1782888" cy="753270"/>
          </a:xfrm>
          <a:custGeom>
            <a:avLst/>
            <a:gdLst/>
            <a:ahLst/>
            <a:cxnLst/>
            <a:rect r="r" b="b" t="t" l="l"/>
            <a:pathLst>
              <a:path h="753270" w="1782888">
                <a:moveTo>
                  <a:pt x="0" y="0"/>
                </a:moveTo>
                <a:lnTo>
                  <a:pt x="1782888" y="0"/>
                </a:lnTo>
                <a:lnTo>
                  <a:pt x="1782888" y="753270"/>
                </a:lnTo>
                <a:lnTo>
                  <a:pt x="0" y="7532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6" id="6"/>
          <p:cNvSpPr/>
          <p:nvPr/>
        </p:nvSpPr>
        <p:spPr>
          <a:xfrm>
            <a:off x="1076325" y="4376969"/>
            <a:ext cx="4731545" cy="0"/>
          </a:xfrm>
          <a:prstGeom prst="line">
            <a:avLst/>
          </a:prstGeom>
          <a:ln cap="flat" w="38100">
            <a:solidFill>
              <a:srgbClr val="0980D3"/>
            </a:solidFill>
            <a:prstDash val="solid"/>
            <a:headEnd type="none" len="sm" w="sm"/>
            <a:tailEnd type="none" len="sm" w="sm"/>
          </a:ln>
        </p:spPr>
      </p:sp>
      <p:sp>
        <p:nvSpPr>
          <p:cNvPr name="Freeform 7" id="7"/>
          <p:cNvSpPr/>
          <p:nvPr/>
        </p:nvSpPr>
        <p:spPr>
          <a:xfrm flipH="false" flipV="false" rot="0">
            <a:off x="1353542" y="5658802"/>
            <a:ext cx="875338" cy="853455"/>
          </a:xfrm>
          <a:custGeom>
            <a:avLst/>
            <a:gdLst/>
            <a:ahLst/>
            <a:cxnLst/>
            <a:rect r="r" b="b" t="t" l="l"/>
            <a:pathLst>
              <a:path h="853455" w="875338">
                <a:moveTo>
                  <a:pt x="0" y="0"/>
                </a:moveTo>
                <a:lnTo>
                  <a:pt x="875338" y="0"/>
                </a:lnTo>
                <a:lnTo>
                  <a:pt x="875338" y="853455"/>
                </a:lnTo>
                <a:lnTo>
                  <a:pt x="0" y="8534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321431" y="7325227"/>
            <a:ext cx="939560" cy="723461"/>
          </a:xfrm>
          <a:custGeom>
            <a:avLst/>
            <a:gdLst/>
            <a:ahLst/>
            <a:cxnLst/>
            <a:rect r="r" b="b" t="t" l="l"/>
            <a:pathLst>
              <a:path h="723461" w="939560">
                <a:moveTo>
                  <a:pt x="0" y="0"/>
                </a:moveTo>
                <a:lnTo>
                  <a:pt x="939560" y="0"/>
                </a:lnTo>
                <a:lnTo>
                  <a:pt x="939560" y="723461"/>
                </a:lnTo>
                <a:lnTo>
                  <a:pt x="0" y="7234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9" id="9"/>
          <p:cNvSpPr/>
          <p:nvPr/>
        </p:nvSpPr>
        <p:spPr>
          <a:xfrm flipH="false" flipV="false" rot="0">
            <a:off x="8762557" y="5570481"/>
            <a:ext cx="1032679" cy="1030097"/>
          </a:xfrm>
          <a:custGeom>
            <a:avLst/>
            <a:gdLst/>
            <a:ahLst/>
            <a:cxnLst/>
            <a:rect r="r" b="b" t="t" l="l"/>
            <a:pathLst>
              <a:path h="1030097" w="1032679">
                <a:moveTo>
                  <a:pt x="0" y="0"/>
                </a:moveTo>
                <a:lnTo>
                  <a:pt x="1032679" y="0"/>
                </a:lnTo>
                <a:lnTo>
                  <a:pt x="1032679" y="1030097"/>
                </a:lnTo>
                <a:lnTo>
                  <a:pt x="0" y="10300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0" id="10"/>
          <p:cNvSpPr/>
          <p:nvPr/>
        </p:nvSpPr>
        <p:spPr>
          <a:xfrm flipH="false" flipV="false" rot="0">
            <a:off x="8915837" y="7277876"/>
            <a:ext cx="726119" cy="818163"/>
          </a:xfrm>
          <a:custGeom>
            <a:avLst/>
            <a:gdLst/>
            <a:ahLst/>
            <a:cxnLst/>
            <a:rect r="r" b="b" t="t" l="l"/>
            <a:pathLst>
              <a:path h="818163" w="726119">
                <a:moveTo>
                  <a:pt x="0" y="0"/>
                </a:moveTo>
                <a:lnTo>
                  <a:pt x="726119" y="0"/>
                </a:lnTo>
                <a:lnTo>
                  <a:pt x="726119" y="818163"/>
                </a:lnTo>
                <a:lnTo>
                  <a:pt x="0" y="81816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1" id="11"/>
          <p:cNvSpPr txBox="true"/>
          <p:nvPr/>
        </p:nvSpPr>
        <p:spPr>
          <a:xfrm rot="0">
            <a:off x="2588825" y="5608581"/>
            <a:ext cx="4997500"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Conduct Security Assessments</a:t>
            </a:r>
          </a:p>
        </p:txBody>
      </p:sp>
      <p:sp>
        <p:nvSpPr>
          <p:cNvPr name="TextBox 12" id="12"/>
          <p:cNvSpPr txBox="true"/>
          <p:nvPr/>
        </p:nvSpPr>
        <p:spPr>
          <a:xfrm rot="0">
            <a:off x="10084387" y="5608581"/>
            <a:ext cx="4344293"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 Backups &amp; Recovery Plans</a:t>
            </a:r>
          </a:p>
        </p:txBody>
      </p:sp>
      <p:sp>
        <p:nvSpPr>
          <p:cNvPr name="TextBox 13" id="13"/>
          <p:cNvSpPr txBox="true"/>
          <p:nvPr/>
        </p:nvSpPr>
        <p:spPr>
          <a:xfrm rot="0">
            <a:off x="2588825" y="7210009"/>
            <a:ext cx="4460528"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Update Software &amp; Systems</a:t>
            </a:r>
          </a:p>
        </p:txBody>
      </p:sp>
      <p:sp>
        <p:nvSpPr>
          <p:cNvPr name="TextBox 14" id="14"/>
          <p:cNvSpPr txBox="true"/>
          <p:nvPr/>
        </p:nvSpPr>
        <p:spPr>
          <a:xfrm rot="0">
            <a:off x="10076511" y="7210009"/>
            <a:ext cx="3366195"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Secure Remote Work</a:t>
            </a:r>
          </a:p>
        </p:txBody>
      </p:sp>
      <p:sp>
        <p:nvSpPr>
          <p:cNvPr name="TextBox 15" id="15"/>
          <p:cNvSpPr txBox="true"/>
          <p:nvPr/>
        </p:nvSpPr>
        <p:spPr>
          <a:xfrm rot="0">
            <a:off x="1028700" y="1701500"/>
            <a:ext cx="13399980" cy="18878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BEST PRACTICES TO STRENGTHEN YOUR SECURITY</a:t>
            </a:r>
          </a:p>
        </p:txBody>
      </p:sp>
      <p:sp>
        <p:nvSpPr>
          <p:cNvPr name="TextBox 16" id="16"/>
          <p:cNvSpPr txBox="true"/>
          <p:nvPr/>
        </p:nvSpPr>
        <p:spPr>
          <a:xfrm rot="0">
            <a:off x="2588825" y="6085529"/>
            <a:ext cx="4444332"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Quarterly audits identify and fix vulnerabilities.</a:t>
            </a:r>
          </a:p>
        </p:txBody>
      </p:sp>
      <p:sp>
        <p:nvSpPr>
          <p:cNvPr name="TextBox 17" id="17"/>
          <p:cNvSpPr txBox="true"/>
          <p:nvPr/>
        </p:nvSpPr>
        <p:spPr>
          <a:xfrm rot="0">
            <a:off x="10077303" y="6085529"/>
            <a:ext cx="4258686"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Staff should only access what they need to do their jobs.</a:t>
            </a:r>
          </a:p>
        </p:txBody>
      </p:sp>
      <p:sp>
        <p:nvSpPr>
          <p:cNvPr name="TextBox 18" id="18"/>
          <p:cNvSpPr txBox="true"/>
          <p:nvPr/>
        </p:nvSpPr>
        <p:spPr>
          <a:xfrm rot="0">
            <a:off x="2588825" y="7686958"/>
            <a:ext cx="3991631"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Unpatched systems are open doors for hackers.</a:t>
            </a:r>
          </a:p>
        </p:txBody>
      </p:sp>
      <p:sp>
        <p:nvSpPr>
          <p:cNvPr name="TextBox 19" id="19"/>
          <p:cNvSpPr txBox="true"/>
          <p:nvPr/>
        </p:nvSpPr>
        <p:spPr>
          <a:xfrm rot="0">
            <a:off x="10077303" y="7686958"/>
            <a:ext cx="4699326"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Use VPNs, device encryption, and remote access controls.</a:t>
            </a:r>
          </a:p>
        </p:txBody>
      </p:sp>
      <p:sp>
        <p:nvSpPr>
          <p:cNvPr name="Freeform 20" id="20"/>
          <p:cNvSpPr/>
          <p:nvPr/>
        </p:nvSpPr>
        <p:spPr>
          <a:xfrm flipH="false" flipV="false" rot="0">
            <a:off x="14157698" y="878084"/>
            <a:ext cx="3101602" cy="2630624"/>
          </a:xfrm>
          <a:custGeom>
            <a:avLst/>
            <a:gdLst/>
            <a:ahLst/>
            <a:cxnLst/>
            <a:rect r="r" b="b" t="t" l="l"/>
            <a:pathLst>
              <a:path h="2630624" w="3101602">
                <a:moveTo>
                  <a:pt x="0" y="0"/>
                </a:moveTo>
                <a:lnTo>
                  <a:pt x="3101602" y="0"/>
                </a:lnTo>
                <a:lnTo>
                  <a:pt x="3101602" y="2630624"/>
                </a:lnTo>
                <a:lnTo>
                  <a:pt x="0" y="2630624"/>
                </a:lnTo>
                <a:lnTo>
                  <a:pt x="0" y="0"/>
                </a:lnTo>
                <a:close/>
              </a:path>
            </a:pathLst>
          </a:custGeom>
          <a:blipFill>
            <a:blip r:embed="rId12"/>
            <a:stretch>
              <a:fillRect l="0" t="0" r="0" b="0"/>
            </a:stretch>
          </a:blipFill>
        </p:spPr>
      </p:sp>
      <p:sp>
        <p:nvSpPr>
          <p:cNvPr name="Freeform 21" id="21"/>
          <p:cNvSpPr/>
          <p:nvPr/>
        </p:nvSpPr>
        <p:spPr>
          <a:xfrm flipH="false" flipV="false" rot="0">
            <a:off x="1321431" y="9089065"/>
            <a:ext cx="939560" cy="723461"/>
          </a:xfrm>
          <a:custGeom>
            <a:avLst/>
            <a:gdLst/>
            <a:ahLst/>
            <a:cxnLst/>
            <a:rect r="r" b="b" t="t" l="l"/>
            <a:pathLst>
              <a:path h="723461" w="939560">
                <a:moveTo>
                  <a:pt x="0" y="0"/>
                </a:moveTo>
                <a:lnTo>
                  <a:pt x="939560" y="0"/>
                </a:lnTo>
                <a:lnTo>
                  <a:pt x="939560" y="723461"/>
                </a:lnTo>
                <a:lnTo>
                  <a:pt x="0" y="7234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22" id="22"/>
          <p:cNvSpPr/>
          <p:nvPr/>
        </p:nvSpPr>
        <p:spPr>
          <a:xfrm flipH="false" flipV="false" rot="0">
            <a:off x="8915837" y="9041714"/>
            <a:ext cx="726119" cy="818163"/>
          </a:xfrm>
          <a:custGeom>
            <a:avLst/>
            <a:gdLst/>
            <a:ahLst/>
            <a:cxnLst/>
            <a:rect r="r" b="b" t="t" l="l"/>
            <a:pathLst>
              <a:path h="818163" w="726119">
                <a:moveTo>
                  <a:pt x="0" y="0"/>
                </a:moveTo>
                <a:lnTo>
                  <a:pt x="726119" y="0"/>
                </a:lnTo>
                <a:lnTo>
                  <a:pt x="726119" y="818163"/>
                </a:lnTo>
                <a:lnTo>
                  <a:pt x="0" y="81816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23" id="23"/>
          <p:cNvSpPr txBox="true"/>
          <p:nvPr/>
        </p:nvSpPr>
        <p:spPr>
          <a:xfrm rot="0">
            <a:off x="2588825" y="8973847"/>
            <a:ext cx="4284821"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Two-Factor Authentication</a:t>
            </a:r>
          </a:p>
        </p:txBody>
      </p:sp>
      <p:sp>
        <p:nvSpPr>
          <p:cNvPr name="TextBox 24" id="24"/>
          <p:cNvSpPr txBox="true"/>
          <p:nvPr/>
        </p:nvSpPr>
        <p:spPr>
          <a:xfrm rot="0">
            <a:off x="10076511" y="8973847"/>
            <a:ext cx="2985453"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Employee Training</a:t>
            </a:r>
          </a:p>
        </p:txBody>
      </p:sp>
      <p:sp>
        <p:nvSpPr>
          <p:cNvPr name="TextBox 25" id="25"/>
          <p:cNvSpPr txBox="true"/>
          <p:nvPr/>
        </p:nvSpPr>
        <p:spPr>
          <a:xfrm rot="0">
            <a:off x="2588825" y="9450795"/>
            <a:ext cx="3991631"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Prevent 99% of password-related breaches.</a:t>
            </a:r>
          </a:p>
        </p:txBody>
      </p:sp>
      <p:sp>
        <p:nvSpPr>
          <p:cNvPr name="TextBox 26" id="26"/>
          <p:cNvSpPr txBox="true"/>
          <p:nvPr/>
        </p:nvSpPr>
        <p:spPr>
          <a:xfrm rot="0">
            <a:off x="10077303" y="9450795"/>
            <a:ext cx="4699326"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Cybersecurity isn’t one-time training. It’s ongoing awareness.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582937"/>
            <a:ext cx="18288000" cy="6074656"/>
            <a:chOff x="0" y="0"/>
            <a:chExt cx="2833290" cy="941123"/>
          </a:xfrm>
        </p:grpSpPr>
        <p:sp>
          <p:nvSpPr>
            <p:cNvPr name="Freeform 3" id="3"/>
            <p:cNvSpPr/>
            <p:nvPr/>
          </p:nvSpPr>
          <p:spPr>
            <a:xfrm flipH="false" flipV="false" rot="0">
              <a:off x="0" y="0"/>
              <a:ext cx="2833290" cy="941123"/>
            </a:xfrm>
            <a:custGeom>
              <a:avLst/>
              <a:gdLst/>
              <a:ahLst/>
              <a:cxnLst/>
              <a:rect r="r" b="b" t="t" l="l"/>
              <a:pathLst>
                <a:path h="941123" w="2833290">
                  <a:moveTo>
                    <a:pt x="0" y="0"/>
                  </a:moveTo>
                  <a:lnTo>
                    <a:pt x="2833290" y="0"/>
                  </a:lnTo>
                  <a:lnTo>
                    <a:pt x="2833290" y="941123"/>
                  </a:lnTo>
                  <a:lnTo>
                    <a:pt x="0" y="941123"/>
                  </a:lnTo>
                  <a:close/>
                </a:path>
              </a:pathLst>
            </a:custGeom>
            <a:blipFill>
              <a:blip r:embed="rId2"/>
              <a:stretch>
                <a:fillRect l="0" t="-17737" r="0" b="-17737"/>
              </a:stretch>
            </a:blipFill>
          </p:spPr>
        </p:sp>
      </p:grpSp>
      <p:grpSp>
        <p:nvGrpSpPr>
          <p:cNvPr name="Group 4" id="4"/>
          <p:cNvGrpSpPr/>
          <p:nvPr/>
        </p:nvGrpSpPr>
        <p:grpSpPr>
          <a:xfrm rot="0">
            <a:off x="-112483" y="-332311"/>
            <a:ext cx="18297525" cy="6074656"/>
            <a:chOff x="0" y="0"/>
            <a:chExt cx="4819101" cy="1599909"/>
          </a:xfrm>
        </p:grpSpPr>
        <p:sp>
          <p:nvSpPr>
            <p:cNvPr name="Freeform 5" id="5"/>
            <p:cNvSpPr/>
            <p:nvPr/>
          </p:nvSpPr>
          <p:spPr>
            <a:xfrm flipH="false" flipV="false" rot="0">
              <a:off x="0" y="0"/>
              <a:ext cx="4819101" cy="1599909"/>
            </a:xfrm>
            <a:custGeom>
              <a:avLst/>
              <a:gdLst/>
              <a:ahLst/>
              <a:cxnLst/>
              <a:rect r="r" b="b" t="t" l="l"/>
              <a:pathLst>
                <a:path h="1599909" w="4819101">
                  <a:moveTo>
                    <a:pt x="0" y="0"/>
                  </a:moveTo>
                  <a:lnTo>
                    <a:pt x="4819101" y="0"/>
                  </a:lnTo>
                  <a:lnTo>
                    <a:pt x="4819101" y="1599909"/>
                  </a:lnTo>
                  <a:lnTo>
                    <a:pt x="0" y="1599909"/>
                  </a:lnTo>
                  <a:close/>
                </a:path>
              </a:pathLst>
            </a:custGeom>
            <a:gradFill rotWithShape="true">
              <a:gsLst>
                <a:gs pos="0">
                  <a:srgbClr val="0C0C0C">
                    <a:alpha val="38000"/>
                  </a:srgbClr>
                </a:gs>
                <a:gs pos="100000">
                  <a:srgbClr val="0C0C0C">
                    <a:alpha val="76000"/>
                  </a:srgbClr>
                </a:gs>
              </a:gsLst>
              <a:lin ang="5400000"/>
            </a:gradFill>
          </p:spPr>
        </p:sp>
        <p:sp>
          <p:nvSpPr>
            <p:cNvPr name="TextBox 6" id="6"/>
            <p:cNvSpPr txBox="true"/>
            <p:nvPr/>
          </p:nvSpPr>
          <p:spPr>
            <a:xfrm>
              <a:off x="0" y="38100"/>
              <a:ext cx="4819101" cy="1561809"/>
            </a:xfrm>
            <a:prstGeom prst="rect">
              <a:avLst/>
            </a:prstGeom>
          </p:spPr>
          <p:txBody>
            <a:bodyPr anchor="ctr" rtlCol="false" tIns="50800" lIns="50800" bIns="50800" rIns="50800"/>
            <a:lstStyle/>
            <a:p>
              <a:pPr algn="ctr">
                <a:lnSpc>
                  <a:spcPts val="2100"/>
                </a:lnSpc>
              </a:pPr>
            </a:p>
          </p:txBody>
        </p:sp>
      </p:grpSp>
      <p:sp>
        <p:nvSpPr>
          <p:cNvPr name="Freeform 7" id="7"/>
          <p:cNvSpPr/>
          <p:nvPr/>
        </p:nvSpPr>
        <p:spPr>
          <a:xfrm flipH="false" flipV="false" rot="0">
            <a:off x="1028700" y="1028700"/>
            <a:ext cx="1786297" cy="754711"/>
          </a:xfrm>
          <a:custGeom>
            <a:avLst/>
            <a:gdLst/>
            <a:ahLst/>
            <a:cxnLst/>
            <a:rect r="r" b="b" t="t" l="l"/>
            <a:pathLst>
              <a:path h="754711" w="1786297">
                <a:moveTo>
                  <a:pt x="0" y="0"/>
                </a:moveTo>
                <a:lnTo>
                  <a:pt x="1786297" y="0"/>
                </a:lnTo>
                <a:lnTo>
                  <a:pt x="1786297" y="754711"/>
                </a:lnTo>
                <a:lnTo>
                  <a:pt x="0" y="7547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6158544" y="2492491"/>
            <a:ext cx="2228863" cy="22288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0" id="10"/>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1" id="11"/>
          <p:cNvGrpSpPr/>
          <p:nvPr/>
        </p:nvGrpSpPr>
        <p:grpSpPr>
          <a:xfrm rot="0">
            <a:off x="13331326" y="2530591"/>
            <a:ext cx="2228863" cy="22288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3" id="13"/>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4" id="14"/>
          <p:cNvGrpSpPr/>
          <p:nvPr/>
        </p:nvGrpSpPr>
        <p:grpSpPr>
          <a:xfrm rot="0">
            <a:off x="2570466" y="2454391"/>
            <a:ext cx="2228863" cy="222886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6" id="16"/>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7" id="17"/>
          <p:cNvGrpSpPr/>
          <p:nvPr/>
        </p:nvGrpSpPr>
        <p:grpSpPr>
          <a:xfrm rot="0">
            <a:off x="9743248" y="2492491"/>
            <a:ext cx="2228863" cy="2228863"/>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9" id="19"/>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Freeform 20" id="20"/>
          <p:cNvSpPr/>
          <p:nvPr/>
        </p:nvSpPr>
        <p:spPr>
          <a:xfrm flipH="false" flipV="false" rot="0">
            <a:off x="3117625" y="3001550"/>
            <a:ext cx="1134545" cy="1134545"/>
          </a:xfrm>
          <a:custGeom>
            <a:avLst/>
            <a:gdLst/>
            <a:ahLst/>
            <a:cxnLst/>
            <a:rect r="r" b="b" t="t" l="l"/>
            <a:pathLst>
              <a:path h="1134545" w="1134545">
                <a:moveTo>
                  <a:pt x="0" y="0"/>
                </a:moveTo>
                <a:lnTo>
                  <a:pt x="1134545" y="0"/>
                </a:lnTo>
                <a:lnTo>
                  <a:pt x="1134545" y="1134545"/>
                </a:lnTo>
                <a:lnTo>
                  <a:pt x="0" y="11345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1" id="21"/>
          <p:cNvSpPr/>
          <p:nvPr/>
        </p:nvSpPr>
        <p:spPr>
          <a:xfrm flipH="false" flipV="false" rot="0">
            <a:off x="6634914" y="2989599"/>
            <a:ext cx="1276123" cy="1234649"/>
          </a:xfrm>
          <a:custGeom>
            <a:avLst/>
            <a:gdLst/>
            <a:ahLst/>
            <a:cxnLst/>
            <a:rect r="r" b="b" t="t" l="l"/>
            <a:pathLst>
              <a:path h="1234649" w="1276123">
                <a:moveTo>
                  <a:pt x="0" y="0"/>
                </a:moveTo>
                <a:lnTo>
                  <a:pt x="1276123" y="0"/>
                </a:lnTo>
                <a:lnTo>
                  <a:pt x="1276123" y="1234648"/>
                </a:lnTo>
                <a:lnTo>
                  <a:pt x="0" y="12346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2" id="22"/>
          <p:cNvSpPr/>
          <p:nvPr/>
        </p:nvSpPr>
        <p:spPr>
          <a:xfrm flipH="false" flipV="false" rot="0">
            <a:off x="10225732" y="3010523"/>
            <a:ext cx="1263894" cy="1192800"/>
          </a:xfrm>
          <a:custGeom>
            <a:avLst/>
            <a:gdLst/>
            <a:ahLst/>
            <a:cxnLst/>
            <a:rect r="r" b="b" t="t" l="l"/>
            <a:pathLst>
              <a:path h="1192800" w="1263894">
                <a:moveTo>
                  <a:pt x="0" y="0"/>
                </a:moveTo>
                <a:lnTo>
                  <a:pt x="1263895" y="0"/>
                </a:lnTo>
                <a:lnTo>
                  <a:pt x="1263895" y="1192800"/>
                </a:lnTo>
                <a:lnTo>
                  <a:pt x="0" y="1192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3" id="23"/>
          <p:cNvSpPr/>
          <p:nvPr/>
        </p:nvSpPr>
        <p:spPr>
          <a:xfrm flipH="false" flipV="false" rot="0">
            <a:off x="13893690" y="3092955"/>
            <a:ext cx="1104135" cy="1104135"/>
          </a:xfrm>
          <a:custGeom>
            <a:avLst/>
            <a:gdLst/>
            <a:ahLst/>
            <a:cxnLst/>
            <a:rect r="r" b="b" t="t" l="l"/>
            <a:pathLst>
              <a:path h="1104135" w="1104135">
                <a:moveTo>
                  <a:pt x="0" y="0"/>
                </a:moveTo>
                <a:lnTo>
                  <a:pt x="1104136" y="0"/>
                </a:lnTo>
                <a:lnTo>
                  <a:pt x="1104136" y="1104136"/>
                </a:lnTo>
                <a:lnTo>
                  <a:pt x="0" y="110413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4" id="24"/>
          <p:cNvSpPr/>
          <p:nvPr/>
        </p:nvSpPr>
        <p:spPr>
          <a:xfrm flipH="false" flipV="false" rot="0">
            <a:off x="15762302" y="540636"/>
            <a:ext cx="1629932" cy="1382427"/>
          </a:xfrm>
          <a:custGeom>
            <a:avLst/>
            <a:gdLst/>
            <a:ahLst/>
            <a:cxnLst/>
            <a:rect r="r" b="b" t="t" l="l"/>
            <a:pathLst>
              <a:path h="1382427" w="1629932">
                <a:moveTo>
                  <a:pt x="0" y="0"/>
                </a:moveTo>
                <a:lnTo>
                  <a:pt x="1629932" y="0"/>
                </a:lnTo>
                <a:lnTo>
                  <a:pt x="1629932" y="1382427"/>
                </a:lnTo>
                <a:lnTo>
                  <a:pt x="0" y="1382427"/>
                </a:lnTo>
                <a:lnTo>
                  <a:pt x="0" y="0"/>
                </a:lnTo>
                <a:close/>
              </a:path>
            </a:pathLst>
          </a:custGeom>
          <a:blipFill>
            <a:blip r:embed="rId13"/>
            <a:stretch>
              <a:fillRect l="0" t="0" r="0" b="0"/>
            </a:stretch>
          </a:blipFill>
        </p:spPr>
      </p:sp>
      <p:graphicFrame>
        <p:nvGraphicFramePr>
          <p:cNvPr name="Object 25" id="25"/>
          <p:cNvGraphicFramePr/>
          <p:nvPr/>
        </p:nvGraphicFramePr>
        <p:xfrm>
          <a:off x="569762" y="6545704"/>
          <a:ext cx="7586157" cy="4274588"/>
        </p:xfrm>
        <a:graphic>
          <a:graphicData uri="http://schemas.openxmlformats.org/presentationml/2006/ole">
            <p:oleObj imgW="9105900" imgH="5791200" r:id="rId15" progId="Excel.Sheet.12" name="Worksheet">
              <p:embed/>
              <p:pic>
                <p:nvPicPr>
                  <p:cNvPr name="" id="0"/>
                  <p:cNvPicPr/>
                  <p:nvPr/>
                </p:nvPicPr>
                <p:blipFill>
                  <a:blip r:embed="rId14"/>
                  <a:stretch>
                    <a:fillRect/>
                  </a:stretch>
                </p:blipFill>
                <p:spPr>
                  <a:xfrm>
                    <a:off x="1270000" y="1270000"/>
                    <a:ext cx="1270000" cy="1270000"/>
                  </a:xfrm>
                  <a:prstGeom prst="rect"/>
                </p:spPr>
              </p:pic>
            </p:oleObj>
          </a:graphicData>
        </a:graphic>
      </p:graphicFrame>
      <p:sp>
        <p:nvSpPr>
          <p:cNvPr name="TextBox 26" id="26"/>
          <p:cNvSpPr txBox="true"/>
          <p:nvPr/>
        </p:nvSpPr>
        <p:spPr>
          <a:xfrm rot="0">
            <a:off x="3822539" y="524038"/>
            <a:ext cx="10427482" cy="1887859"/>
          </a:xfrm>
          <a:prstGeom prst="rect">
            <a:avLst/>
          </a:prstGeom>
        </p:spPr>
        <p:txBody>
          <a:bodyPr anchor="t" rtlCol="false" tIns="0" lIns="0" bIns="0" rIns="0">
            <a:spAutoFit/>
          </a:bodyPr>
          <a:lstStyle/>
          <a:p>
            <a:pPr algn="ctr">
              <a:lnSpc>
                <a:spcPts val="7200"/>
              </a:lnSpc>
            </a:pPr>
            <a:r>
              <a:rPr lang="en-US" b="true" sz="7200">
                <a:solidFill>
                  <a:srgbClr val="FFFFFF"/>
                </a:solidFill>
                <a:latin typeface="Roboto Bold"/>
                <a:ea typeface="Roboto Bold"/>
                <a:cs typeface="Roboto Bold"/>
                <a:sym typeface="Roboto Bold"/>
              </a:rPr>
              <a:t>TOOLS TO SAFEGUARD YOUR DIGITAL ASSETS</a:t>
            </a:r>
          </a:p>
        </p:txBody>
      </p:sp>
      <p:sp>
        <p:nvSpPr>
          <p:cNvPr name="TextBox 27" id="27"/>
          <p:cNvSpPr txBox="true"/>
          <p:nvPr/>
        </p:nvSpPr>
        <p:spPr>
          <a:xfrm rot="0">
            <a:off x="370391" y="5529819"/>
            <a:ext cx="17331778" cy="606552"/>
          </a:xfrm>
          <a:prstGeom prst="rect">
            <a:avLst/>
          </a:prstGeom>
        </p:spPr>
        <p:txBody>
          <a:bodyPr anchor="t" rtlCol="false" tIns="0" lIns="0" bIns="0" rIns="0">
            <a:spAutoFit/>
          </a:bodyPr>
          <a:lstStyle/>
          <a:p>
            <a:pPr algn="ctr">
              <a:lnSpc>
                <a:spcPts val="2394"/>
              </a:lnSpc>
            </a:pPr>
            <a:r>
              <a:rPr lang="en-US" sz="2100">
                <a:solidFill>
                  <a:srgbClr val="FFFFFF"/>
                </a:solidFill>
                <a:latin typeface="Poppins"/>
                <a:ea typeface="Poppins"/>
                <a:cs typeface="Poppins"/>
                <a:sym typeface="Poppins"/>
              </a:rPr>
              <a:t>Several cybersecurity tools and technologies can help secure systems and networks. Firewalls, antivirus software, encryption, and intrusion detection systems are all crucial for preventing unauthorized access and mitigating risks. </a:t>
            </a:r>
          </a:p>
        </p:txBody>
      </p:sp>
      <p:sp>
        <p:nvSpPr>
          <p:cNvPr name="TextBox 28" id="28"/>
          <p:cNvSpPr txBox="true"/>
          <p:nvPr/>
        </p:nvSpPr>
        <p:spPr>
          <a:xfrm rot="0">
            <a:off x="6333255" y="5022584"/>
            <a:ext cx="1879441"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FIREWALLS</a:t>
            </a:r>
          </a:p>
        </p:txBody>
      </p:sp>
      <p:sp>
        <p:nvSpPr>
          <p:cNvPr name="TextBox 29" id="29"/>
          <p:cNvSpPr txBox="true"/>
          <p:nvPr/>
        </p:nvSpPr>
        <p:spPr>
          <a:xfrm rot="0">
            <a:off x="13751772" y="5060684"/>
            <a:ext cx="1387971"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BACKUP</a:t>
            </a:r>
          </a:p>
        </p:txBody>
      </p:sp>
      <p:sp>
        <p:nvSpPr>
          <p:cNvPr name="TextBox 30" id="30"/>
          <p:cNvSpPr txBox="true"/>
          <p:nvPr/>
        </p:nvSpPr>
        <p:spPr>
          <a:xfrm rot="0">
            <a:off x="2769942" y="4984484"/>
            <a:ext cx="1829911"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ANTIVIRUS</a:t>
            </a:r>
          </a:p>
        </p:txBody>
      </p:sp>
      <p:sp>
        <p:nvSpPr>
          <p:cNvPr name="TextBox 31" id="31"/>
          <p:cNvSpPr txBox="true"/>
          <p:nvPr/>
        </p:nvSpPr>
        <p:spPr>
          <a:xfrm rot="0">
            <a:off x="9767662" y="5022584"/>
            <a:ext cx="2180034" cy="385445"/>
          </a:xfrm>
          <a:prstGeom prst="rect">
            <a:avLst/>
          </a:prstGeom>
        </p:spPr>
        <p:txBody>
          <a:bodyPr anchor="t" rtlCol="false" tIns="0" lIns="0" bIns="0" rIns="0">
            <a:spAutoFit/>
          </a:bodyPr>
          <a:lstStyle/>
          <a:p>
            <a:pPr algn="ctr">
              <a:lnSpc>
                <a:spcPts val="2799"/>
              </a:lnSpc>
            </a:pPr>
            <a:r>
              <a:rPr lang="en-US" b="true" sz="2799">
                <a:solidFill>
                  <a:srgbClr val="FFFFFF"/>
                </a:solidFill>
                <a:latin typeface="Roboto Bold"/>
                <a:ea typeface="Roboto Bold"/>
                <a:cs typeface="Roboto Bold"/>
                <a:sym typeface="Roboto Bold"/>
              </a:rPr>
              <a:t>ENCRYPTION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5400000">
            <a:off x="9604443" y="1566716"/>
            <a:ext cx="4924772" cy="12515796"/>
            <a:chOff x="0" y="0"/>
            <a:chExt cx="1297059" cy="3296341"/>
          </a:xfrm>
        </p:grpSpPr>
        <p:sp>
          <p:nvSpPr>
            <p:cNvPr name="Freeform 3" id="3"/>
            <p:cNvSpPr/>
            <p:nvPr/>
          </p:nvSpPr>
          <p:spPr>
            <a:xfrm flipH="false" flipV="false" rot="0">
              <a:off x="0" y="0"/>
              <a:ext cx="1297059" cy="3296341"/>
            </a:xfrm>
            <a:custGeom>
              <a:avLst/>
              <a:gdLst/>
              <a:ahLst/>
              <a:cxnLst/>
              <a:rect r="r" b="b" t="t" l="l"/>
              <a:pathLst>
                <a:path h="3296341" w="1297059">
                  <a:moveTo>
                    <a:pt x="0" y="0"/>
                  </a:moveTo>
                  <a:lnTo>
                    <a:pt x="1297059" y="0"/>
                  </a:lnTo>
                  <a:lnTo>
                    <a:pt x="1297059" y="3296341"/>
                  </a:lnTo>
                  <a:lnTo>
                    <a:pt x="0" y="3296341"/>
                  </a:lnTo>
                  <a:close/>
                </a:path>
              </a:pathLst>
            </a:custGeom>
            <a:gradFill rotWithShape="true">
              <a:gsLst>
                <a:gs pos="0">
                  <a:srgbClr val="003297">
                    <a:alpha val="65000"/>
                  </a:srgbClr>
                </a:gs>
                <a:gs pos="100000">
                  <a:srgbClr val="003297">
                    <a:alpha val="0"/>
                  </a:srgbClr>
                </a:gs>
              </a:gsLst>
              <a:lin ang="0"/>
            </a:gradFill>
          </p:spPr>
        </p:sp>
        <p:sp>
          <p:nvSpPr>
            <p:cNvPr name="TextBox 4" id="4"/>
            <p:cNvSpPr txBox="true"/>
            <p:nvPr/>
          </p:nvSpPr>
          <p:spPr>
            <a:xfrm>
              <a:off x="0" y="-38100"/>
              <a:ext cx="1297059" cy="3334441"/>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0" y="0"/>
            <a:ext cx="5808932" cy="10287000"/>
            <a:chOff x="0" y="0"/>
            <a:chExt cx="697073" cy="1234442"/>
          </a:xfrm>
        </p:grpSpPr>
        <p:sp>
          <p:nvSpPr>
            <p:cNvPr name="Freeform 6" id="6"/>
            <p:cNvSpPr/>
            <p:nvPr/>
          </p:nvSpPr>
          <p:spPr>
            <a:xfrm flipH="false" flipV="false" rot="0">
              <a:off x="0" y="0"/>
              <a:ext cx="697073" cy="1234442"/>
            </a:xfrm>
            <a:custGeom>
              <a:avLst/>
              <a:gdLst/>
              <a:ahLst/>
              <a:cxnLst/>
              <a:rect r="r" b="b" t="t" l="l"/>
              <a:pathLst>
                <a:path h="1234442" w="697073">
                  <a:moveTo>
                    <a:pt x="0" y="0"/>
                  </a:moveTo>
                  <a:lnTo>
                    <a:pt x="697073" y="0"/>
                  </a:lnTo>
                  <a:lnTo>
                    <a:pt x="697073" y="1234442"/>
                  </a:lnTo>
                  <a:lnTo>
                    <a:pt x="0" y="1234442"/>
                  </a:lnTo>
                  <a:close/>
                </a:path>
              </a:pathLst>
            </a:custGeom>
            <a:blipFill>
              <a:blip r:embed="rId2"/>
              <a:stretch>
                <a:fillRect l="-33925" t="0" r="-131875" b="0"/>
              </a:stretch>
            </a:blipFill>
          </p:spPr>
        </p:sp>
      </p:grpSp>
      <p:sp>
        <p:nvSpPr>
          <p:cNvPr name="TextBox 7" id="7"/>
          <p:cNvSpPr txBox="true"/>
          <p:nvPr/>
        </p:nvSpPr>
        <p:spPr>
          <a:xfrm rot="0">
            <a:off x="7126813" y="2131344"/>
            <a:ext cx="9355936" cy="28022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THE ROLE OF EMPLOYEES IN CYBERSECURITY</a:t>
            </a:r>
          </a:p>
        </p:txBody>
      </p:sp>
      <p:sp>
        <p:nvSpPr>
          <p:cNvPr name="Freeform 8" id="8"/>
          <p:cNvSpPr/>
          <p:nvPr/>
        </p:nvSpPr>
        <p:spPr>
          <a:xfrm flipH="false" flipV="false" rot="0">
            <a:off x="7126813" y="939671"/>
            <a:ext cx="1510069" cy="638004"/>
          </a:xfrm>
          <a:custGeom>
            <a:avLst/>
            <a:gdLst/>
            <a:ahLst/>
            <a:cxnLst/>
            <a:rect r="r" b="b" t="t" l="l"/>
            <a:pathLst>
              <a:path h="638004" w="1510069">
                <a:moveTo>
                  <a:pt x="0" y="0"/>
                </a:moveTo>
                <a:lnTo>
                  <a:pt x="1510069" y="0"/>
                </a:lnTo>
                <a:lnTo>
                  <a:pt x="1510069" y="638004"/>
                </a:lnTo>
                <a:lnTo>
                  <a:pt x="0" y="6380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7126813" y="7203293"/>
            <a:ext cx="10499945" cy="17876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Employees play a critical role in maintaining cybersecurity. They must be trained to recognize phishing attempts, follow security policies, and practice safe online behaviors. A security-aware workforce is the first line of defense against cyber threats.</a:t>
            </a:r>
          </a:p>
          <a:p>
            <a:pPr algn="l">
              <a:lnSpc>
                <a:spcPts val="2394"/>
              </a:lnSpc>
            </a:pPr>
          </a:p>
          <a:p>
            <a:pPr algn="l">
              <a:lnSpc>
                <a:spcPts val="2394"/>
              </a:lnSpc>
            </a:pPr>
          </a:p>
        </p:txBody>
      </p:sp>
      <p:sp>
        <p:nvSpPr>
          <p:cNvPr name="TextBox 10" id="10"/>
          <p:cNvSpPr txBox="true"/>
          <p:nvPr/>
        </p:nvSpPr>
        <p:spPr>
          <a:xfrm rot="0">
            <a:off x="7126813" y="6142216"/>
            <a:ext cx="6217438" cy="737870"/>
          </a:xfrm>
          <a:prstGeom prst="rect">
            <a:avLst/>
          </a:prstGeom>
        </p:spPr>
        <p:txBody>
          <a:bodyPr anchor="t" rtlCol="false" tIns="0" lIns="0" bIns="0" rIns="0">
            <a:spAutoFit/>
          </a:bodyPr>
          <a:lstStyle/>
          <a:p>
            <a:pPr algn="l" marL="0" indent="0" lvl="0">
              <a:lnSpc>
                <a:spcPts val="2799"/>
              </a:lnSpc>
              <a:spcBef>
                <a:spcPct val="0"/>
              </a:spcBef>
            </a:pPr>
            <a:r>
              <a:rPr lang="en-US" b="true" sz="2799" strike="noStrike" u="none">
                <a:solidFill>
                  <a:srgbClr val="42A9F4"/>
                </a:solidFill>
                <a:latin typeface="Roboto Bold"/>
                <a:ea typeface="Roboto Bold"/>
                <a:cs typeface="Roboto Bold"/>
                <a:sym typeface="Roboto Bold"/>
              </a:rPr>
              <a:t>Empowering Employees for Stronger Security</a:t>
            </a:r>
          </a:p>
        </p:txBody>
      </p:sp>
      <p:sp>
        <p:nvSpPr>
          <p:cNvPr name="Freeform 11" id="11"/>
          <p:cNvSpPr/>
          <p:nvPr/>
        </p:nvSpPr>
        <p:spPr>
          <a:xfrm flipH="false" flipV="false" rot="0">
            <a:off x="15072029" y="1037793"/>
            <a:ext cx="466998" cy="539882"/>
          </a:xfrm>
          <a:custGeom>
            <a:avLst/>
            <a:gdLst/>
            <a:ahLst/>
            <a:cxnLst/>
            <a:rect r="r" b="b" t="t" l="l"/>
            <a:pathLst>
              <a:path h="539882" w="466998">
                <a:moveTo>
                  <a:pt x="0" y="0"/>
                </a:moveTo>
                <a:lnTo>
                  <a:pt x="466997" y="0"/>
                </a:lnTo>
                <a:lnTo>
                  <a:pt x="466997" y="539882"/>
                </a:lnTo>
                <a:lnTo>
                  <a:pt x="0" y="539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5673007" y="1053734"/>
            <a:ext cx="1601909" cy="527050"/>
          </a:xfrm>
          <a:prstGeom prst="rect">
            <a:avLst/>
          </a:prstGeom>
        </p:spPr>
        <p:txBody>
          <a:bodyPr anchor="t" rtlCol="false" tIns="0" lIns="0" bIns="0" rIns="0">
            <a:spAutoFit/>
          </a:bodyPr>
          <a:lstStyle/>
          <a:p>
            <a:pPr algn="l">
              <a:lnSpc>
                <a:spcPts val="2000"/>
              </a:lnSpc>
            </a:pPr>
            <a:r>
              <a:rPr lang="en-US" sz="2000" b="true">
                <a:solidFill>
                  <a:srgbClr val="FFFFFF"/>
                </a:solidFill>
                <a:latin typeface="Roboto Bold"/>
                <a:ea typeface="Roboto Bold"/>
                <a:cs typeface="Roboto Bold"/>
                <a:sym typeface="Roboto Bold"/>
              </a:rPr>
              <a:t>TIMMERMAN INDUSTRIES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0"/>
            <a:ext cx="9239443" cy="3478870"/>
            <a:chOff x="0" y="0"/>
            <a:chExt cx="2433433" cy="916246"/>
          </a:xfrm>
        </p:grpSpPr>
        <p:sp>
          <p:nvSpPr>
            <p:cNvPr name="Freeform 3" id="3"/>
            <p:cNvSpPr/>
            <p:nvPr/>
          </p:nvSpPr>
          <p:spPr>
            <a:xfrm flipH="false" flipV="false" rot="0">
              <a:off x="0" y="0"/>
              <a:ext cx="2433433" cy="916246"/>
            </a:xfrm>
            <a:custGeom>
              <a:avLst/>
              <a:gdLst/>
              <a:ahLst/>
              <a:cxnLst/>
              <a:rect r="r" b="b" t="t" l="l"/>
              <a:pathLst>
                <a:path h="916246" w="2433433">
                  <a:moveTo>
                    <a:pt x="0" y="0"/>
                  </a:moveTo>
                  <a:lnTo>
                    <a:pt x="2433433" y="0"/>
                  </a:lnTo>
                  <a:lnTo>
                    <a:pt x="2433433" y="916246"/>
                  </a:lnTo>
                  <a:lnTo>
                    <a:pt x="0" y="916246"/>
                  </a:lnTo>
                  <a:close/>
                </a:path>
              </a:pathLst>
            </a:custGeom>
            <a:gradFill rotWithShape="true">
              <a:gsLst>
                <a:gs pos="0">
                  <a:srgbClr val="003297">
                    <a:alpha val="100000"/>
                  </a:srgbClr>
                </a:gs>
                <a:gs pos="100000">
                  <a:srgbClr val="003297">
                    <a:alpha val="0"/>
                  </a:srgbClr>
                </a:gs>
              </a:gsLst>
              <a:lin ang="0"/>
            </a:gradFill>
          </p:spPr>
        </p:sp>
        <p:sp>
          <p:nvSpPr>
            <p:cNvPr name="TextBox 4" id="4"/>
            <p:cNvSpPr txBox="true"/>
            <p:nvPr/>
          </p:nvSpPr>
          <p:spPr>
            <a:xfrm>
              <a:off x="0" y="-38100"/>
              <a:ext cx="2433433" cy="954346"/>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9239443" y="0"/>
            <a:ext cx="9048557" cy="4590217"/>
            <a:chOff x="0" y="0"/>
            <a:chExt cx="1401858" cy="711145"/>
          </a:xfrm>
        </p:grpSpPr>
        <p:sp>
          <p:nvSpPr>
            <p:cNvPr name="Freeform 6" id="6"/>
            <p:cNvSpPr/>
            <p:nvPr/>
          </p:nvSpPr>
          <p:spPr>
            <a:xfrm flipH="false" flipV="false" rot="0">
              <a:off x="0" y="0"/>
              <a:ext cx="1401858" cy="711145"/>
            </a:xfrm>
            <a:custGeom>
              <a:avLst/>
              <a:gdLst/>
              <a:ahLst/>
              <a:cxnLst/>
              <a:rect r="r" b="b" t="t" l="l"/>
              <a:pathLst>
                <a:path h="711145" w="1401858">
                  <a:moveTo>
                    <a:pt x="0" y="0"/>
                  </a:moveTo>
                  <a:lnTo>
                    <a:pt x="1401858" y="0"/>
                  </a:lnTo>
                  <a:lnTo>
                    <a:pt x="1401858" y="711145"/>
                  </a:lnTo>
                  <a:lnTo>
                    <a:pt x="0" y="711145"/>
                  </a:lnTo>
                  <a:close/>
                </a:path>
              </a:pathLst>
            </a:custGeom>
            <a:blipFill>
              <a:blip r:embed="rId2"/>
              <a:stretch>
                <a:fillRect l="0" t="-31335" r="0" b="0"/>
              </a:stretch>
            </a:blipFill>
          </p:spPr>
        </p:sp>
      </p:grpSp>
      <p:sp>
        <p:nvSpPr>
          <p:cNvPr name="Freeform 7" id="7"/>
          <p:cNvSpPr/>
          <p:nvPr/>
        </p:nvSpPr>
        <p:spPr>
          <a:xfrm flipH="false" flipV="false" rot="0">
            <a:off x="15305527" y="4094778"/>
            <a:ext cx="1510069" cy="638004"/>
          </a:xfrm>
          <a:custGeom>
            <a:avLst/>
            <a:gdLst/>
            <a:ahLst/>
            <a:cxnLst/>
            <a:rect r="r" b="b" t="t" l="l"/>
            <a:pathLst>
              <a:path h="638004" w="1510069">
                <a:moveTo>
                  <a:pt x="0" y="0"/>
                </a:moveTo>
                <a:lnTo>
                  <a:pt x="1510069" y="0"/>
                </a:lnTo>
                <a:lnTo>
                  <a:pt x="1510069" y="638004"/>
                </a:lnTo>
                <a:lnTo>
                  <a:pt x="0" y="6380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2830585" y="5554218"/>
            <a:ext cx="441384" cy="423545"/>
          </a:xfrm>
          <a:custGeom>
            <a:avLst/>
            <a:gdLst/>
            <a:ahLst/>
            <a:cxnLst/>
            <a:rect r="r" b="b" t="t" l="l"/>
            <a:pathLst>
              <a:path h="423545" w="441384">
                <a:moveTo>
                  <a:pt x="0" y="0"/>
                </a:moveTo>
                <a:lnTo>
                  <a:pt x="441384" y="0"/>
                </a:lnTo>
                <a:lnTo>
                  <a:pt x="441384" y="423545"/>
                </a:lnTo>
                <a:lnTo>
                  <a:pt x="0" y="4235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2830585" y="7393705"/>
            <a:ext cx="441384" cy="423545"/>
          </a:xfrm>
          <a:custGeom>
            <a:avLst/>
            <a:gdLst/>
            <a:ahLst/>
            <a:cxnLst/>
            <a:rect r="r" b="b" t="t" l="l"/>
            <a:pathLst>
              <a:path h="423545" w="441384">
                <a:moveTo>
                  <a:pt x="0" y="0"/>
                </a:moveTo>
                <a:lnTo>
                  <a:pt x="441384" y="0"/>
                </a:lnTo>
                <a:lnTo>
                  <a:pt x="441384" y="423545"/>
                </a:lnTo>
                <a:lnTo>
                  <a:pt x="0" y="4235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028700" y="2525921"/>
            <a:ext cx="15031862" cy="18878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UNDERSTANDING THE AUSTRALIAN LEGAL LANDSCAPE</a:t>
            </a:r>
          </a:p>
        </p:txBody>
      </p:sp>
      <p:sp>
        <p:nvSpPr>
          <p:cNvPr name="TextBox 11" id="11"/>
          <p:cNvSpPr txBox="true"/>
          <p:nvPr/>
        </p:nvSpPr>
        <p:spPr>
          <a:xfrm rot="0">
            <a:off x="1028700" y="6420160"/>
            <a:ext cx="9373762" cy="355930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Australia's Privacy Act 1988 and Notifiable Data Breaches (NDB) Scheme mandate:</a:t>
            </a:r>
          </a:p>
          <a:p>
            <a:pPr algn="l">
              <a:lnSpc>
                <a:spcPts val="2394"/>
              </a:lnSpc>
            </a:pPr>
          </a:p>
          <a:p>
            <a:pPr algn="l" marL="453390" indent="-226695" lvl="1">
              <a:lnSpc>
                <a:spcPts val="2394"/>
              </a:lnSpc>
              <a:buFont typeface="Arial"/>
              <a:buChar char="•"/>
            </a:pPr>
            <a:r>
              <a:rPr lang="en-US" sz="2100">
                <a:solidFill>
                  <a:srgbClr val="FFFFFF"/>
                </a:solidFill>
                <a:latin typeface="Poppins"/>
                <a:ea typeface="Poppins"/>
                <a:cs typeface="Poppins"/>
                <a:sym typeface="Poppins"/>
              </a:rPr>
              <a:t>Protection of customer and employee data</a:t>
            </a:r>
          </a:p>
          <a:p>
            <a:pPr algn="l" marL="453390" indent="-226695" lvl="1">
              <a:lnSpc>
                <a:spcPts val="2394"/>
              </a:lnSpc>
              <a:buFont typeface="Arial"/>
              <a:buChar char="•"/>
            </a:pPr>
            <a:r>
              <a:rPr lang="en-US" sz="2100">
                <a:solidFill>
                  <a:srgbClr val="FFFFFF"/>
                </a:solidFill>
                <a:latin typeface="Poppins"/>
                <a:ea typeface="Poppins"/>
                <a:cs typeface="Poppins"/>
                <a:sym typeface="Poppins"/>
              </a:rPr>
              <a:t>Timely breach notifications if there's risk of serious harm</a:t>
            </a:r>
          </a:p>
          <a:p>
            <a:pPr algn="l" marL="453390" indent="-226695" lvl="1">
              <a:lnSpc>
                <a:spcPts val="2394"/>
              </a:lnSpc>
              <a:buFont typeface="Arial"/>
              <a:buChar char="•"/>
            </a:pPr>
            <a:r>
              <a:rPr lang="en-US" sz="2100">
                <a:solidFill>
                  <a:srgbClr val="FFFFFF"/>
                </a:solidFill>
                <a:latin typeface="Poppins"/>
                <a:ea typeface="Poppins"/>
                <a:cs typeface="Poppins"/>
                <a:sym typeface="Poppins"/>
              </a:rPr>
              <a:t>Strong governance over personal information</a:t>
            </a:r>
          </a:p>
          <a:p>
            <a:pPr algn="l">
              <a:lnSpc>
                <a:spcPts val="2394"/>
              </a:lnSpc>
            </a:pPr>
          </a:p>
          <a:p>
            <a:pPr algn="l">
              <a:lnSpc>
                <a:spcPts val="2394"/>
              </a:lnSpc>
            </a:pPr>
            <a:r>
              <a:rPr lang="en-US" sz="2100" i="true">
                <a:solidFill>
                  <a:srgbClr val="FFFFFF"/>
                </a:solidFill>
                <a:latin typeface="Poppins Italics"/>
                <a:ea typeface="Poppins Italics"/>
                <a:cs typeface="Poppins Italics"/>
                <a:sym typeface="Poppins Italics"/>
              </a:rPr>
              <a:t>📌 Non-compliance can lead to fines up to $2.1 million</a:t>
            </a:r>
          </a:p>
          <a:p>
            <a:pPr algn="l">
              <a:lnSpc>
                <a:spcPts val="2394"/>
              </a:lnSpc>
            </a:pPr>
          </a:p>
          <a:p>
            <a:pPr algn="l">
              <a:lnSpc>
                <a:spcPts val="2394"/>
              </a:lnSpc>
            </a:pPr>
            <a:r>
              <a:rPr lang="en-US" sz="2100" i="true">
                <a:solidFill>
                  <a:srgbClr val="FFFFFF"/>
                </a:solidFill>
                <a:latin typeface="Poppins Italics"/>
                <a:ea typeface="Poppins Italics"/>
                <a:cs typeface="Poppins Italics"/>
                <a:sym typeface="Poppins Italics"/>
              </a:rPr>
              <a:t>📌 More importantly, it damages trust — the one thing you can't buy back</a:t>
            </a:r>
          </a:p>
          <a:p>
            <a:pPr algn="l">
              <a:lnSpc>
                <a:spcPts val="2394"/>
              </a:lnSpc>
            </a:pPr>
          </a:p>
        </p:txBody>
      </p:sp>
      <p:sp>
        <p:nvSpPr>
          <p:cNvPr name="TextBox 12" id="12"/>
          <p:cNvSpPr txBox="true"/>
          <p:nvPr/>
        </p:nvSpPr>
        <p:spPr>
          <a:xfrm rot="0">
            <a:off x="1028700" y="5181600"/>
            <a:ext cx="5569806" cy="737870"/>
          </a:xfrm>
          <a:prstGeom prst="rect">
            <a:avLst/>
          </a:prstGeom>
        </p:spPr>
        <p:txBody>
          <a:bodyPr anchor="t" rtlCol="false" tIns="0" lIns="0" bIns="0" rIns="0">
            <a:spAutoFit/>
          </a:bodyPr>
          <a:lstStyle/>
          <a:p>
            <a:pPr algn="l" marL="0" indent="0" lvl="0">
              <a:lnSpc>
                <a:spcPts val="2799"/>
              </a:lnSpc>
              <a:spcBef>
                <a:spcPct val="0"/>
              </a:spcBef>
            </a:pPr>
            <a:r>
              <a:rPr lang="en-US" b="true" sz="2799" strike="noStrike" u="none">
                <a:solidFill>
                  <a:srgbClr val="42A9F4"/>
                </a:solidFill>
                <a:latin typeface="Roboto Bold"/>
                <a:ea typeface="Roboto Bold"/>
                <a:cs typeface="Roboto Bold"/>
                <a:sym typeface="Roboto Bold"/>
              </a:rPr>
              <a:t>Ensuring Data Privacy and Compliance</a:t>
            </a:r>
          </a:p>
        </p:txBody>
      </p:sp>
      <p:sp>
        <p:nvSpPr>
          <p:cNvPr name="TextBox 13" id="13"/>
          <p:cNvSpPr txBox="true"/>
          <p:nvPr/>
        </p:nvSpPr>
        <p:spPr>
          <a:xfrm rot="0">
            <a:off x="13382943" y="5601843"/>
            <a:ext cx="2257743" cy="330200"/>
          </a:xfrm>
          <a:prstGeom prst="rect">
            <a:avLst/>
          </a:prstGeom>
        </p:spPr>
        <p:txBody>
          <a:bodyPr anchor="t" rtlCol="false" tIns="0" lIns="0" bIns="0" rIns="0">
            <a:spAutoFit/>
          </a:bodyPr>
          <a:lstStyle/>
          <a:p>
            <a:pPr algn="l">
              <a:lnSpc>
                <a:spcPts val="2499"/>
              </a:lnSpc>
            </a:pPr>
            <a:r>
              <a:rPr lang="en-US" sz="2499" b="true">
                <a:solidFill>
                  <a:srgbClr val="42A9F4"/>
                </a:solidFill>
                <a:latin typeface="Roboto Bold"/>
                <a:ea typeface="Roboto Bold"/>
                <a:cs typeface="Roboto Bold"/>
                <a:sym typeface="Roboto Bold"/>
              </a:rPr>
              <a:t>Data Encryption</a:t>
            </a:r>
          </a:p>
        </p:txBody>
      </p:sp>
      <p:sp>
        <p:nvSpPr>
          <p:cNvPr name="TextBox 14" id="14"/>
          <p:cNvSpPr txBox="true"/>
          <p:nvPr/>
        </p:nvSpPr>
        <p:spPr>
          <a:xfrm rot="0">
            <a:off x="13382943" y="7441330"/>
            <a:ext cx="2276475" cy="330200"/>
          </a:xfrm>
          <a:prstGeom prst="rect">
            <a:avLst/>
          </a:prstGeom>
        </p:spPr>
        <p:txBody>
          <a:bodyPr anchor="t" rtlCol="false" tIns="0" lIns="0" bIns="0" rIns="0">
            <a:spAutoFit/>
          </a:bodyPr>
          <a:lstStyle/>
          <a:p>
            <a:pPr algn="l">
              <a:lnSpc>
                <a:spcPts val="2499"/>
              </a:lnSpc>
            </a:pPr>
            <a:r>
              <a:rPr lang="en-US" sz="2499" b="true">
                <a:solidFill>
                  <a:srgbClr val="42A9F4"/>
                </a:solidFill>
                <a:latin typeface="Roboto Bold"/>
                <a:ea typeface="Roboto Bold"/>
                <a:cs typeface="Roboto Bold"/>
                <a:sym typeface="Roboto Bold"/>
              </a:rPr>
              <a:t>Privacy Policies</a:t>
            </a:r>
          </a:p>
        </p:txBody>
      </p:sp>
      <p:sp>
        <p:nvSpPr>
          <p:cNvPr name="TextBox 15" id="15"/>
          <p:cNvSpPr txBox="true"/>
          <p:nvPr/>
        </p:nvSpPr>
        <p:spPr>
          <a:xfrm rot="0">
            <a:off x="12830585" y="6104011"/>
            <a:ext cx="3720678"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Encrypt sensitive data to comply with privacy laws.</a:t>
            </a:r>
          </a:p>
        </p:txBody>
      </p:sp>
      <p:sp>
        <p:nvSpPr>
          <p:cNvPr name="TextBox 16" id="16"/>
          <p:cNvSpPr txBox="true"/>
          <p:nvPr/>
        </p:nvSpPr>
        <p:spPr>
          <a:xfrm rot="0">
            <a:off x="12830585" y="7943498"/>
            <a:ext cx="4444332" cy="6065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Regularly update company policies to align with regulations</a:t>
            </a:r>
          </a:p>
        </p:txBody>
      </p:sp>
      <p:sp>
        <p:nvSpPr>
          <p:cNvPr name="Freeform 17" id="17"/>
          <p:cNvSpPr/>
          <p:nvPr/>
        </p:nvSpPr>
        <p:spPr>
          <a:xfrm flipH="false" flipV="false" rot="0">
            <a:off x="14157698" y="878084"/>
            <a:ext cx="3101602" cy="2630624"/>
          </a:xfrm>
          <a:custGeom>
            <a:avLst/>
            <a:gdLst/>
            <a:ahLst/>
            <a:cxnLst/>
            <a:rect r="r" b="b" t="t" l="l"/>
            <a:pathLst>
              <a:path h="2630624" w="3101602">
                <a:moveTo>
                  <a:pt x="0" y="0"/>
                </a:moveTo>
                <a:lnTo>
                  <a:pt x="3101602" y="0"/>
                </a:lnTo>
                <a:lnTo>
                  <a:pt x="3101602" y="2630624"/>
                </a:lnTo>
                <a:lnTo>
                  <a:pt x="0" y="2630624"/>
                </a:lnTo>
                <a:lnTo>
                  <a:pt x="0" y="0"/>
                </a:lnTo>
                <a:close/>
              </a:path>
            </a:pathLst>
          </a:custGeom>
          <a:blipFill>
            <a:blip r:embed="rId7"/>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1002705"/>
            <a:ext cx="1360877" cy="574971"/>
          </a:xfrm>
          <a:custGeom>
            <a:avLst/>
            <a:gdLst/>
            <a:ahLst/>
            <a:cxnLst/>
            <a:rect r="r" b="b" t="t" l="l"/>
            <a:pathLst>
              <a:path h="574971" w="1360877">
                <a:moveTo>
                  <a:pt x="0" y="0"/>
                </a:moveTo>
                <a:lnTo>
                  <a:pt x="1360877" y="0"/>
                </a:lnTo>
                <a:lnTo>
                  <a:pt x="1360877" y="574970"/>
                </a:lnTo>
                <a:lnTo>
                  <a:pt x="0" y="574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5400000">
            <a:off x="6941746" y="-1629401"/>
            <a:ext cx="4404509" cy="8127647"/>
            <a:chOff x="0" y="0"/>
            <a:chExt cx="1160035" cy="2140615"/>
          </a:xfrm>
        </p:grpSpPr>
        <p:sp>
          <p:nvSpPr>
            <p:cNvPr name="Freeform 4" id="4"/>
            <p:cNvSpPr/>
            <p:nvPr/>
          </p:nvSpPr>
          <p:spPr>
            <a:xfrm flipH="false" flipV="false" rot="0">
              <a:off x="0" y="0"/>
              <a:ext cx="1160035" cy="2140615"/>
            </a:xfrm>
            <a:custGeom>
              <a:avLst/>
              <a:gdLst/>
              <a:ahLst/>
              <a:cxnLst/>
              <a:rect r="r" b="b" t="t" l="l"/>
              <a:pathLst>
                <a:path h="2140615" w="1160035">
                  <a:moveTo>
                    <a:pt x="0" y="0"/>
                  </a:moveTo>
                  <a:lnTo>
                    <a:pt x="1160035" y="0"/>
                  </a:lnTo>
                  <a:lnTo>
                    <a:pt x="1160035" y="2140615"/>
                  </a:lnTo>
                  <a:lnTo>
                    <a:pt x="0" y="2140615"/>
                  </a:lnTo>
                  <a:close/>
                </a:path>
              </a:pathLst>
            </a:custGeom>
            <a:gradFill rotWithShape="true">
              <a:gsLst>
                <a:gs pos="0">
                  <a:srgbClr val="003297">
                    <a:alpha val="100000"/>
                  </a:srgbClr>
                </a:gs>
                <a:gs pos="100000">
                  <a:srgbClr val="003297">
                    <a:alpha val="0"/>
                  </a:srgbClr>
                </a:gs>
              </a:gsLst>
              <a:lin ang="0"/>
            </a:gradFill>
          </p:spPr>
        </p:sp>
        <p:sp>
          <p:nvSpPr>
            <p:cNvPr name="TextBox 5" id="5"/>
            <p:cNvSpPr txBox="true"/>
            <p:nvPr/>
          </p:nvSpPr>
          <p:spPr>
            <a:xfrm>
              <a:off x="0" y="-38100"/>
              <a:ext cx="1160035" cy="217871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577690" y="3758190"/>
            <a:ext cx="3086100" cy="308610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8" id="8"/>
            <p:cNvSpPr txBox="true"/>
            <p:nvPr/>
          </p:nvSpPr>
          <p:spPr>
            <a:xfrm>
              <a:off x="76200" y="76200"/>
              <a:ext cx="660400" cy="660400"/>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TextBox 9" id="9"/>
          <p:cNvSpPr txBox="true"/>
          <p:nvPr/>
        </p:nvSpPr>
        <p:spPr>
          <a:xfrm rot="0">
            <a:off x="9056563" y="4775143"/>
            <a:ext cx="2128355" cy="1090295"/>
          </a:xfrm>
          <a:prstGeom prst="rect">
            <a:avLst/>
          </a:prstGeom>
        </p:spPr>
        <p:txBody>
          <a:bodyPr anchor="t" rtlCol="false" tIns="0" lIns="0" bIns="0" rIns="0">
            <a:spAutoFit/>
          </a:bodyPr>
          <a:lstStyle/>
          <a:p>
            <a:pPr algn="ctr">
              <a:lnSpc>
                <a:spcPts val="2799"/>
              </a:lnSpc>
            </a:pPr>
            <a:r>
              <a:rPr lang="en-US" sz="2799" b="true">
                <a:solidFill>
                  <a:srgbClr val="FFFFFF"/>
                </a:solidFill>
                <a:latin typeface="Roboto Bold"/>
                <a:ea typeface="Roboto Bold"/>
                <a:cs typeface="Roboto Bold"/>
                <a:sym typeface="Roboto Bold"/>
              </a:rPr>
              <a:t>Incident Response Plan</a:t>
            </a:r>
          </a:p>
        </p:txBody>
      </p:sp>
      <p:grpSp>
        <p:nvGrpSpPr>
          <p:cNvPr name="Group 10" id="10"/>
          <p:cNvGrpSpPr/>
          <p:nvPr/>
        </p:nvGrpSpPr>
        <p:grpSpPr>
          <a:xfrm rot="0">
            <a:off x="11413321" y="2623698"/>
            <a:ext cx="4410715" cy="771311"/>
            <a:chOff x="0" y="0"/>
            <a:chExt cx="1161670" cy="203144"/>
          </a:xfrm>
        </p:grpSpPr>
        <p:sp>
          <p:nvSpPr>
            <p:cNvPr name="Freeform 11" id="11"/>
            <p:cNvSpPr/>
            <p:nvPr/>
          </p:nvSpPr>
          <p:spPr>
            <a:xfrm flipH="false" flipV="false" rot="0">
              <a:off x="0" y="0"/>
              <a:ext cx="1161670" cy="203144"/>
            </a:xfrm>
            <a:custGeom>
              <a:avLst/>
              <a:gdLst/>
              <a:ahLst/>
              <a:cxnLst/>
              <a:rect r="r" b="b" t="t" l="l"/>
              <a:pathLst>
                <a:path h="203144" w="1161670">
                  <a:moveTo>
                    <a:pt x="101572" y="0"/>
                  </a:moveTo>
                  <a:lnTo>
                    <a:pt x="1060098" y="0"/>
                  </a:lnTo>
                  <a:cubicBezTo>
                    <a:pt x="1116194" y="0"/>
                    <a:pt x="1161670" y="45475"/>
                    <a:pt x="1161670" y="101572"/>
                  </a:cubicBezTo>
                  <a:lnTo>
                    <a:pt x="1161670" y="101572"/>
                  </a:lnTo>
                  <a:cubicBezTo>
                    <a:pt x="1161670" y="157668"/>
                    <a:pt x="1116194" y="203144"/>
                    <a:pt x="1060098" y="203144"/>
                  </a:cubicBezTo>
                  <a:lnTo>
                    <a:pt x="101572" y="203144"/>
                  </a:lnTo>
                  <a:cubicBezTo>
                    <a:pt x="45475" y="203144"/>
                    <a:pt x="0" y="157668"/>
                    <a:pt x="0" y="101572"/>
                  </a:cubicBezTo>
                  <a:lnTo>
                    <a:pt x="0" y="101572"/>
                  </a:lnTo>
                  <a:cubicBezTo>
                    <a:pt x="0" y="45475"/>
                    <a:pt x="45475" y="0"/>
                    <a:pt x="101572"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2" id="12"/>
            <p:cNvSpPr txBox="true"/>
            <p:nvPr/>
          </p:nvSpPr>
          <p:spPr>
            <a:xfrm>
              <a:off x="0" y="0"/>
              <a:ext cx="1161670" cy="203144"/>
            </a:xfrm>
            <a:prstGeom prst="rect">
              <a:avLst/>
            </a:prstGeom>
          </p:spPr>
          <p:txBody>
            <a:bodyPr anchor="ctr" rtlCol="false" tIns="50800" lIns="50800" bIns="50800" rIns="50800"/>
            <a:lstStyle/>
            <a:p>
              <a:pPr algn="ctr">
                <a:lnSpc>
                  <a:spcPts val="2394"/>
                </a:lnSpc>
              </a:pPr>
            </a:p>
          </p:txBody>
        </p:sp>
      </p:grpSp>
      <p:grpSp>
        <p:nvGrpSpPr>
          <p:cNvPr name="Group 13" id="13"/>
          <p:cNvGrpSpPr/>
          <p:nvPr/>
        </p:nvGrpSpPr>
        <p:grpSpPr>
          <a:xfrm rot="0">
            <a:off x="12427601" y="4151622"/>
            <a:ext cx="4410715" cy="771311"/>
            <a:chOff x="0" y="0"/>
            <a:chExt cx="1161670" cy="203144"/>
          </a:xfrm>
        </p:grpSpPr>
        <p:sp>
          <p:nvSpPr>
            <p:cNvPr name="Freeform 14" id="14"/>
            <p:cNvSpPr/>
            <p:nvPr/>
          </p:nvSpPr>
          <p:spPr>
            <a:xfrm flipH="false" flipV="false" rot="0">
              <a:off x="0" y="0"/>
              <a:ext cx="1161670" cy="203144"/>
            </a:xfrm>
            <a:custGeom>
              <a:avLst/>
              <a:gdLst/>
              <a:ahLst/>
              <a:cxnLst/>
              <a:rect r="r" b="b" t="t" l="l"/>
              <a:pathLst>
                <a:path h="203144" w="1161670">
                  <a:moveTo>
                    <a:pt x="101572" y="0"/>
                  </a:moveTo>
                  <a:lnTo>
                    <a:pt x="1060098" y="0"/>
                  </a:lnTo>
                  <a:cubicBezTo>
                    <a:pt x="1116194" y="0"/>
                    <a:pt x="1161670" y="45475"/>
                    <a:pt x="1161670" y="101572"/>
                  </a:cubicBezTo>
                  <a:lnTo>
                    <a:pt x="1161670" y="101572"/>
                  </a:lnTo>
                  <a:cubicBezTo>
                    <a:pt x="1161670" y="157668"/>
                    <a:pt x="1116194" y="203144"/>
                    <a:pt x="1060098" y="203144"/>
                  </a:cubicBezTo>
                  <a:lnTo>
                    <a:pt x="101572" y="203144"/>
                  </a:lnTo>
                  <a:cubicBezTo>
                    <a:pt x="45475" y="203144"/>
                    <a:pt x="0" y="157668"/>
                    <a:pt x="0" y="101572"/>
                  </a:cubicBezTo>
                  <a:lnTo>
                    <a:pt x="0" y="101572"/>
                  </a:lnTo>
                  <a:cubicBezTo>
                    <a:pt x="0" y="45475"/>
                    <a:pt x="45475" y="0"/>
                    <a:pt x="101572"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5" id="15"/>
            <p:cNvSpPr txBox="true"/>
            <p:nvPr/>
          </p:nvSpPr>
          <p:spPr>
            <a:xfrm>
              <a:off x="0" y="0"/>
              <a:ext cx="1161670" cy="203144"/>
            </a:xfrm>
            <a:prstGeom prst="rect">
              <a:avLst/>
            </a:prstGeom>
          </p:spPr>
          <p:txBody>
            <a:bodyPr anchor="ctr" rtlCol="false" tIns="50800" lIns="50800" bIns="50800" rIns="50800"/>
            <a:lstStyle/>
            <a:p>
              <a:pPr algn="ctr">
                <a:lnSpc>
                  <a:spcPts val="2394"/>
                </a:lnSpc>
              </a:pPr>
            </a:p>
          </p:txBody>
        </p:sp>
      </p:grpSp>
      <p:grpSp>
        <p:nvGrpSpPr>
          <p:cNvPr name="Group 16" id="16"/>
          <p:cNvGrpSpPr/>
          <p:nvPr/>
        </p:nvGrpSpPr>
        <p:grpSpPr>
          <a:xfrm rot="0">
            <a:off x="12427601" y="5679547"/>
            <a:ext cx="4410715" cy="771311"/>
            <a:chOff x="0" y="0"/>
            <a:chExt cx="1161670" cy="203144"/>
          </a:xfrm>
        </p:grpSpPr>
        <p:sp>
          <p:nvSpPr>
            <p:cNvPr name="Freeform 17" id="17"/>
            <p:cNvSpPr/>
            <p:nvPr/>
          </p:nvSpPr>
          <p:spPr>
            <a:xfrm flipH="false" flipV="false" rot="0">
              <a:off x="0" y="0"/>
              <a:ext cx="1161670" cy="203144"/>
            </a:xfrm>
            <a:custGeom>
              <a:avLst/>
              <a:gdLst/>
              <a:ahLst/>
              <a:cxnLst/>
              <a:rect r="r" b="b" t="t" l="l"/>
              <a:pathLst>
                <a:path h="203144" w="1161670">
                  <a:moveTo>
                    <a:pt x="101572" y="0"/>
                  </a:moveTo>
                  <a:lnTo>
                    <a:pt x="1060098" y="0"/>
                  </a:lnTo>
                  <a:cubicBezTo>
                    <a:pt x="1116194" y="0"/>
                    <a:pt x="1161670" y="45475"/>
                    <a:pt x="1161670" y="101572"/>
                  </a:cubicBezTo>
                  <a:lnTo>
                    <a:pt x="1161670" y="101572"/>
                  </a:lnTo>
                  <a:cubicBezTo>
                    <a:pt x="1161670" y="157668"/>
                    <a:pt x="1116194" y="203144"/>
                    <a:pt x="1060098" y="203144"/>
                  </a:cubicBezTo>
                  <a:lnTo>
                    <a:pt x="101572" y="203144"/>
                  </a:lnTo>
                  <a:cubicBezTo>
                    <a:pt x="45475" y="203144"/>
                    <a:pt x="0" y="157668"/>
                    <a:pt x="0" y="101572"/>
                  </a:cubicBezTo>
                  <a:lnTo>
                    <a:pt x="0" y="101572"/>
                  </a:lnTo>
                  <a:cubicBezTo>
                    <a:pt x="0" y="45475"/>
                    <a:pt x="45475" y="0"/>
                    <a:pt x="101572"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8" id="18"/>
            <p:cNvSpPr txBox="true"/>
            <p:nvPr/>
          </p:nvSpPr>
          <p:spPr>
            <a:xfrm>
              <a:off x="0" y="0"/>
              <a:ext cx="1161670" cy="203144"/>
            </a:xfrm>
            <a:prstGeom prst="rect">
              <a:avLst/>
            </a:prstGeom>
          </p:spPr>
          <p:txBody>
            <a:bodyPr anchor="ctr" rtlCol="false" tIns="50800" lIns="50800" bIns="50800" rIns="50800"/>
            <a:lstStyle/>
            <a:p>
              <a:pPr algn="ctr">
                <a:lnSpc>
                  <a:spcPts val="2394"/>
                </a:lnSpc>
              </a:pPr>
            </a:p>
          </p:txBody>
        </p:sp>
      </p:grpSp>
      <p:grpSp>
        <p:nvGrpSpPr>
          <p:cNvPr name="Group 19" id="19"/>
          <p:cNvGrpSpPr/>
          <p:nvPr/>
        </p:nvGrpSpPr>
        <p:grpSpPr>
          <a:xfrm rot="0">
            <a:off x="11413321" y="7207472"/>
            <a:ext cx="4410715" cy="771311"/>
            <a:chOff x="0" y="0"/>
            <a:chExt cx="1161670" cy="203144"/>
          </a:xfrm>
        </p:grpSpPr>
        <p:sp>
          <p:nvSpPr>
            <p:cNvPr name="Freeform 20" id="20"/>
            <p:cNvSpPr/>
            <p:nvPr/>
          </p:nvSpPr>
          <p:spPr>
            <a:xfrm flipH="false" flipV="false" rot="0">
              <a:off x="0" y="0"/>
              <a:ext cx="1161670" cy="203144"/>
            </a:xfrm>
            <a:custGeom>
              <a:avLst/>
              <a:gdLst/>
              <a:ahLst/>
              <a:cxnLst/>
              <a:rect r="r" b="b" t="t" l="l"/>
              <a:pathLst>
                <a:path h="203144" w="1161670">
                  <a:moveTo>
                    <a:pt x="101572" y="0"/>
                  </a:moveTo>
                  <a:lnTo>
                    <a:pt x="1060098" y="0"/>
                  </a:lnTo>
                  <a:cubicBezTo>
                    <a:pt x="1116194" y="0"/>
                    <a:pt x="1161670" y="45475"/>
                    <a:pt x="1161670" y="101572"/>
                  </a:cubicBezTo>
                  <a:lnTo>
                    <a:pt x="1161670" y="101572"/>
                  </a:lnTo>
                  <a:cubicBezTo>
                    <a:pt x="1161670" y="157668"/>
                    <a:pt x="1116194" y="203144"/>
                    <a:pt x="1060098" y="203144"/>
                  </a:cubicBezTo>
                  <a:lnTo>
                    <a:pt x="101572" y="203144"/>
                  </a:lnTo>
                  <a:cubicBezTo>
                    <a:pt x="45475" y="203144"/>
                    <a:pt x="0" y="157668"/>
                    <a:pt x="0" y="101572"/>
                  </a:cubicBezTo>
                  <a:lnTo>
                    <a:pt x="0" y="101572"/>
                  </a:lnTo>
                  <a:cubicBezTo>
                    <a:pt x="0" y="45475"/>
                    <a:pt x="45475" y="0"/>
                    <a:pt x="101572"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21" id="21"/>
            <p:cNvSpPr txBox="true"/>
            <p:nvPr/>
          </p:nvSpPr>
          <p:spPr>
            <a:xfrm>
              <a:off x="0" y="0"/>
              <a:ext cx="1161670" cy="203144"/>
            </a:xfrm>
            <a:prstGeom prst="rect">
              <a:avLst/>
            </a:prstGeom>
          </p:spPr>
          <p:txBody>
            <a:bodyPr anchor="ctr" rtlCol="false" tIns="50800" lIns="50800" bIns="50800" rIns="50800"/>
            <a:lstStyle/>
            <a:p>
              <a:pPr algn="ctr">
                <a:lnSpc>
                  <a:spcPts val="2394"/>
                </a:lnSpc>
              </a:pPr>
            </a:p>
          </p:txBody>
        </p:sp>
      </p:grpSp>
      <p:sp>
        <p:nvSpPr>
          <p:cNvPr name="Freeform 22" id="22"/>
          <p:cNvSpPr/>
          <p:nvPr/>
        </p:nvSpPr>
        <p:spPr>
          <a:xfrm flipH="false" flipV="false" rot="5400000">
            <a:off x="9167624" y="4348124"/>
            <a:ext cx="3812463" cy="1906232"/>
          </a:xfrm>
          <a:custGeom>
            <a:avLst/>
            <a:gdLst/>
            <a:ahLst/>
            <a:cxnLst/>
            <a:rect r="r" b="b" t="t" l="l"/>
            <a:pathLst>
              <a:path h="1906232" w="3812463">
                <a:moveTo>
                  <a:pt x="0" y="0"/>
                </a:moveTo>
                <a:lnTo>
                  <a:pt x="3812464" y="0"/>
                </a:lnTo>
                <a:lnTo>
                  <a:pt x="3812464" y="1906232"/>
                </a:lnTo>
                <a:lnTo>
                  <a:pt x="0" y="19062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23" id="23"/>
          <p:cNvSpPr/>
          <p:nvPr/>
        </p:nvSpPr>
        <p:spPr>
          <a:xfrm flipV="true">
            <a:off x="10961573" y="3009353"/>
            <a:ext cx="451748" cy="586403"/>
          </a:xfrm>
          <a:prstGeom prst="line">
            <a:avLst/>
          </a:prstGeom>
          <a:ln cap="flat" w="38100">
            <a:solidFill>
              <a:srgbClr val="42A9F4"/>
            </a:solidFill>
            <a:prstDash val="solid"/>
            <a:headEnd type="none" len="sm" w="sm"/>
            <a:tailEnd type="none" len="sm" w="sm"/>
          </a:ln>
        </p:spPr>
      </p:sp>
      <p:sp>
        <p:nvSpPr>
          <p:cNvPr name="AutoShape 24" id="24"/>
          <p:cNvSpPr/>
          <p:nvPr/>
        </p:nvSpPr>
        <p:spPr>
          <a:xfrm>
            <a:off x="10961573" y="6994371"/>
            <a:ext cx="451748" cy="598756"/>
          </a:xfrm>
          <a:prstGeom prst="line">
            <a:avLst/>
          </a:prstGeom>
          <a:ln cap="flat" w="38100">
            <a:solidFill>
              <a:srgbClr val="42A9F4"/>
            </a:solidFill>
            <a:prstDash val="solid"/>
            <a:headEnd type="none" len="sm" w="sm"/>
            <a:tailEnd type="none" len="sm" w="sm"/>
          </a:ln>
        </p:spPr>
      </p:sp>
      <p:sp>
        <p:nvSpPr>
          <p:cNvPr name="AutoShape 25" id="25"/>
          <p:cNvSpPr/>
          <p:nvPr/>
        </p:nvSpPr>
        <p:spPr>
          <a:xfrm flipV="true">
            <a:off x="11928649" y="4537278"/>
            <a:ext cx="498952" cy="220862"/>
          </a:xfrm>
          <a:prstGeom prst="line">
            <a:avLst/>
          </a:prstGeom>
          <a:ln cap="flat" w="38100">
            <a:solidFill>
              <a:srgbClr val="42A9F4"/>
            </a:solidFill>
            <a:prstDash val="solid"/>
            <a:headEnd type="none" len="sm" w="sm"/>
            <a:tailEnd type="none" len="sm" w="sm"/>
          </a:ln>
        </p:spPr>
      </p:sp>
      <p:sp>
        <p:nvSpPr>
          <p:cNvPr name="AutoShape 26" id="26"/>
          <p:cNvSpPr/>
          <p:nvPr/>
        </p:nvSpPr>
        <p:spPr>
          <a:xfrm>
            <a:off x="11928649" y="5848018"/>
            <a:ext cx="498952" cy="217185"/>
          </a:xfrm>
          <a:prstGeom prst="line">
            <a:avLst/>
          </a:prstGeom>
          <a:ln cap="flat" w="38100">
            <a:solidFill>
              <a:srgbClr val="42A9F4"/>
            </a:solidFill>
            <a:prstDash val="solid"/>
            <a:headEnd type="none" len="sm" w="sm"/>
            <a:tailEnd type="none" len="sm" w="sm"/>
          </a:ln>
        </p:spPr>
      </p:sp>
      <p:grpSp>
        <p:nvGrpSpPr>
          <p:cNvPr name="Group 27" id="27"/>
          <p:cNvGrpSpPr/>
          <p:nvPr/>
        </p:nvGrpSpPr>
        <p:grpSpPr>
          <a:xfrm rot="0">
            <a:off x="10059780" y="3334049"/>
            <a:ext cx="121920" cy="121920"/>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2A9F4"/>
            </a:solidFill>
          </p:spPr>
        </p:sp>
        <p:sp>
          <p:nvSpPr>
            <p:cNvPr name="TextBox 29" id="29"/>
            <p:cNvSpPr txBox="true"/>
            <p:nvPr/>
          </p:nvSpPr>
          <p:spPr>
            <a:xfrm>
              <a:off x="76200" y="76200"/>
              <a:ext cx="660400" cy="660400"/>
            </a:xfrm>
            <a:prstGeom prst="rect">
              <a:avLst/>
            </a:prstGeom>
          </p:spPr>
          <p:txBody>
            <a:bodyPr anchor="ctr" rtlCol="false" tIns="50800" lIns="50800" bIns="50800" rIns="50800"/>
            <a:lstStyle/>
            <a:p>
              <a:pPr algn="ctr">
                <a:lnSpc>
                  <a:spcPts val="2394"/>
                </a:lnSpc>
              </a:pPr>
            </a:p>
          </p:txBody>
        </p:sp>
      </p:grpSp>
      <p:grpSp>
        <p:nvGrpSpPr>
          <p:cNvPr name="Group 30" id="30"/>
          <p:cNvGrpSpPr/>
          <p:nvPr/>
        </p:nvGrpSpPr>
        <p:grpSpPr>
          <a:xfrm rot="0">
            <a:off x="10059780" y="7123652"/>
            <a:ext cx="121920" cy="121920"/>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2A9F4"/>
            </a:solidFill>
          </p:spPr>
        </p:sp>
        <p:sp>
          <p:nvSpPr>
            <p:cNvPr name="TextBox 32" id="32"/>
            <p:cNvSpPr txBox="true"/>
            <p:nvPr/>
          </p:nvSpPr>
          <p:spPr>
            <a:xfrm>
              <a:off x="76200" y="76200"/>
              <a:ext cx="660400" cy="660400"/>
            </a:xfrm>
            <a:prstGeom prst="rect">
              <a:avLst/>
            </a:prstGeom>
          </p:spPr>
          <p:txBody>
            <a:bodyPr anchor="ctr" rtlCol="false" tIns="50800" lIns="50800" bIns="50800" rIns="50800"/>
            <a:lstStyle/>
            <a:p>
              <a:pPr algn="ctr">
                <a:lnSpc>
                  <a:spcPts val="2394"/>
                </a:lnSpc>
              </a:pPr>
            </a:p>
          </p:txBody>
        </p:sp>
      </p:grpSp>
      <p:sp>
        <p:nvSpPr>
          <p:cNvPr name="TextBox 33" id="33"/>
          <p:cNvSpPr txBox="true"/>
          <p:nvPr/>
        </p:nvSpPr>
        <p:spPr>
          <a:xfrm rot="0">
            <a:off x="12427601" y="2835681"/>
            <a:ext cx="2957005"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Risk Assessment</a:t>
            </a:r>
          </a:p>
        </p:txBody>
      </p:sp>
      <p:sp>
        <p:nvSpPr>
          <p:cNvPr name="TextBox 34" id="34"/>
          <p:cNvSpPr txBox="true"/>
          <p:nvPr/>
        </p:nvSpPr>
        <p:spPr>
          <a:xfrm rot="0">
            <a:off x="11663790" y="2835681"/>
            <a:ext cx="637743" cy="385445"/>
          </a:xfrm>
          <a:prstGeom prst="rect">
            <a:avLst/>
          </a:prstGeom>
        </p:spPr>
        <p:txBody>
          <a:bodyPr anchor="t" rtlCol="false" tIns="0" lIns="0" bIns="0" rIns="0">
            <a:spAutoFit/>
          </a:bodyPr>
          <a:lstStyle/>
          <a:p>
            <a:pPr algn="r">
              <a:lnSpc>
                <a:spcPts val="2799"/>
              </a:lnSpc>
            </a:pPr>
            <a:r>
              <a:rPr lang="en-US" sz="2799" b="true">
                <a:solidFill>
                  <a:srgbClr val="FFFFFF"/>
                </a:solidFill>
                <a:latin typeface="Roboto Bold"/>
                <a:ea typeface="Roboto Bold"/>
                <a:cs typeface="Roboto Bold"/>
                <a:sym typeface="Roboto Bold"/>
              </a:rPr>
              <a:t>01.</a:t>
            </a:r>
          </a:p>
        </p:txBody>
      </p:sp>
      <p:sp>
        <p:nvSpPr>
          <p:cNvPr name="TextBox 35" id="35"/>
          <p:cNvSpPr txBox="true"/>
          <p:nvPr/>
        </p:nvSpPr>
        <p:spPr>
          <a:xfrm rot="0">
            <a:off x="13441881" y="4363605"/>
            <a:ext cx="2957005"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Security Roadmap</a:t>
            </a:r>
          </a:p>
        </p:txBody>
      </p:sp>
      <p:sp>
        <p:nvSpPr>
          <p:cNvPr name="TextBox 36" id="36"/>
          <p:cNvSpPr txBox="true"/>
          <p:nvPr/>
        </p:nvSpPr>
        <p:spPr>
          <a:xfrm rot="0">
            <a:off x="12692487" y="4363605"/>
            <a:ext cx="623326" cy="385445"/>
          </a:xfrm>
          <a:prstGeom prst="rect">
            <a:avLst/>
          </a:prstGeom>
        </p:spPr>
        <p:txBody>
          <a:bodyPr anchor="t" rtlCol="false" tIns="0" lIns="0" bIns="0" rIns="0">
            <a:spAutoFit/>
          </a:bodyPr>
          <a:lstStyle/>
          <a:p>
            <a:pPr algn="r">
              <a:lnSpc>
                <a:spcPts val="2799"/>
              </a:lnSpc>
            </a:pPr>
            <a:r>
              <a:rPr lang="en-US" sz="2799" b="true">
                <a:solidFill>
                  <a:srgbClr val="FFFFFF"/>
                </a:solidFill>
                <a:latin typeface="Roboto Bold"/>
                <a:ea typeface="Roboto Bold"/>
                <a:cs typeface="Roboto Bold"/>
                <a:sym typeface="Roboto Bold"/>
              </a:rPr>
              <a:t>02.</a:t>
            </a:r>
          </a:p>
        </p:txBody>
      </p:sp>
      <p:sp>
        <p:nvSpPr>
          <p:cNvPr name="TextBox 37" id="37"/>
          <p:cNvSpPr txBox="true"/>
          <p:nvPr/>
        </p:nvSpPr>
        <p:spPr>
          <a:xfrm rot="0">
            <a:off x="13441881" y="5891530"/>
            <a:ext cx="3817419"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Awareness Training</a:t>
            </a:r>
          </a:p>
        </p:txBody>
      </p:sp>
      <p:sp>
        <p:nvSpPr>
          <p:cNvPr name="TextBox 38" id="38"/>
          <p:cNvSpPr txBox="true"/>
          <p:nvPr/>
        </p:nvSpPr>
        <p:spPr>
          <a:xfrm rot="0">
            <a:off x="12692487" y="5891530"/>
            <a:ext cx="623326" cy="385445"/>
          </a:xfrm>
          <a:prstGeom prst="rect">
            <a:avLst/>
          </a:prstGeom>
        </p:spPr>
        <p:txBody>
          <a:bodyPr anchor="t" rtlCol="false" tIns="0" lIns="0" bIns="0" rIns="0">
            <a:spAutoFit/>
          </a:bodyPr>
          <a:lstStyle/>
          <a:p>
            <a:pPr algn="r">
              <a:lnSpc>
                <a:spcPts val="2799"/>
              </a:lnSpc>
            </a:pPr>
            <a:r>
              <a:rPr lang="en-US" sz="2799" b="true">
                <a:solidFill>
                  <a:srgbClr val="FFFFFF"/>
                </a:solidFill>
                <a:latin typeface="Roboto Bold"/>
                <a:ea typeface="Roboto Bold"/>
                <a:cs typeface="Roboto Bold"/>
                <a:sym typeface="Roboto Bold"/>
              </a:rPr>
              <a:t>03.</a:t>
            </a:r>
          </a:p>
        </p:txBody>
      </p:sp>
      <p:sp>
        <p:nvSpPr>
          <p:cNvPr name="TextBox 39" id="39"/>
          <p:cNvSpPr txBox="true"/>
          <p:nvPr/>
        </p:nvSpPr>
        <p:spPr>
          <a:xfrm rot="0">
            <a:off x="12427601" y="7419455"/>
            <a:ext cx="4899885"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Technology </a:t>
            </a:r>
          </a:p>
        </p:txBody>
      </p:sp>
      <p:sp>
        <p:nvSpPr>
          <p:cNvPr name="TextBox 40" id="40"/>
          <p:cNvSpPr txBox="true"/>
          <p:nvPr/>
        </p:nvSpPr>
        <p:spPr>
          <a:xfrm rot="0">
            <a:off x="11663790" y="7419455"/>
            <a:ext cx="637743" cy="385445"/>
          </a:xfrm>
          <a:prstGeom prst="rect">
            <a:avLst/>
          </a:prstGeom>
        </p:spPr>
        <p:txBody>
          <a:bodyPr anchor="t" rtlCol="false" tIns="0" lIns="0" bIns="0" rIns="0">
            <a:spAutoFit/>
          </a:bodyPr>
          <a:lstStyle/>
          <a:p>
            <a:pPr algn="r">
              <a:lnSpc>
                <a:spcPts val="2799"/>
              </a:lnSpc>
            </a:pPr>
            <a:r>
              <a:rPr lang="en-US" sz="2799" b="true">
                <a:solidFill>
                  <a:srgbClr val="FFFFFF"/>
                </a:solidFill>
                <a:latin typeface="Roboto Bold"/>
                <a:ea typeface="Roboto Bold"/>
                <a:cs typeface="Roboto Bold"/>
                <a:sym typeface="Roboto Bold"/>
              </a:rPr>
              <a:t>04.</a:t>
            </a:r>
          </a:p>
        </p:txBody>
      </p:sp>
      <p:sp>
        <p:nvSpPr>
          <p:cNvPr name="TextBox 41" id="41"/>
          <p:cNvSpPr txBox="true"/>
          <p:nvPr/>
        </p:nvSpPr>
        <p:spPr>
          <a:xfrm rot="0">
            <a:off x="1634783" y="2558248"/>
            <a:ext cx="6447608" cy="1887859"/>
          </a:xfrm>
          <a:prstGeom prst="rect">
            <a:avLst/>
          </a:prstGeom>
        </p:spPr>
        <p:txBody>
          <a:bodyPr anchor="t" rtlCol="false" tIns="0" lIns="0" bIns="0" rIns="0">
            <a:spAutoFit/>
          </a:bodyPr>
          <a:lstStyle/>
          <a:p>
            <a:pPr algn="l">
              <a:lnSpc>
                <a:spcPts val="7200"/>
              </a:lnSpc>
            </a:pPr>
            <a:r>
              <a:rPr lang="en-US" sz="7200" b="true">
                <a:solidFill>
                  <a:srgbClr val="FFFFFF"/>
                </a:solidFill>
                <a:latin typeface="Roboto Bold"/>
                <a:ea typeface="Roboto Bold"/>
                <a:cs typeface="Roboto Bold"/>
                <a:sym typeface="Roboto Bold"/>
              </a:rPr>
              <a:t>HOW TO START: </a:t>
            </a:r>
          </a:p>
        </p:txBody>
      </p:sp>
      <p:sp>
        <p:nvSpPr>
          <p:cNvPr name="TextBox 42" id="42"/>
          <p:cNvSpPr txBox="true"/>
          <p:nvPr/>
        </p:nvSpPr>
        <p:spPr>
          <a:xfrm rot="0">
            <a:off x="1634783" y="6735908"/>
            <a:ext cx="5750181" cy="1787652"/>
          </a:xfrm>
          <a:prstGeom prst="rect">
            <a:avLst/>
          </a:prstGeom>
        </p:spPr>
        <p:txBody>
          <a:bodyPr anchor="t" rtlCol="false" tIns="0" lIns="0" bIns="0" rIns="0">
            <a:spAutoFit/>
          </a:bodyPr>
          <a:lstStyle/>
          <a:p>
            <a:pPr algn="l">
              <a:lnSpc>
                <a:spcPts val="2394"/>
              </a:lnSpc>
            </a:pPr>
            <a:r>
              <a:rPr lang="en-US" sz="2100">
                <a:solidFill>
                  <a:srgbClr val="FFFFFF"/>
                </a:solidFill>
                <a:latin typeface="Poppins"/>
                <a:ea typeface="Poppins"/>
                <a:cs typeface="Poppins"/>
                <a:sym typeface="Poppins"/>
              </a:rPr>
              <a:t>An effective incident response plan helps organizations react swiftly to cyberattacks and minimize damage. The plan should include identifying threats, isolating infected systems, and notifying stakeholders.</a:t>
            </a:r>
          </a:p>
        </p:txBody>
      </p:sp>
      <p:sp>
        <p:nvSpPr>
          <p:cNvPr name="TextBox 43" id="43"/>
          <p:cNvSpPr txBox="true"/>
          <p:nvPr/>
        </p:nvSpPr>
        <p:spPr>
          <a:xfrm rot="0">
            <a:off x="1709139" y="4484207"/>
            <a:ext cx="5528750" cy="385445"/>
          </a:xfrm>
          <a:prstGeom prst="rect">
            <a:avLst/>
          </a:prstGeom>
        </p:spPr>
        <p:txBody>
          <a:bodyPr anchor="t" rtlCol="false" tIns="0" lIns="0" bIns="0" rIns="0">
            <a:spAutoFit/>
          </a:bodyPr>
          <a:lstStyle/>
          <a:p>
            <a:pPr algn="l" marL="0" indent="0" lvl="0">
              <a:lnSpc>
                <a:spcPts val="2799"/>
              </a:lnSpc>
              <a:spcBef>
                <a:spcPct val="0"/>
              </a:spcBef>
            </a:pPr>
            <a:r>
              <a:rPr lang="en-US" b="true" sz="2799">
                <a:solidFill>
                  <a:srgbClr val="42A9F4"/>
                </a:solidFill>
                <a:latin typeface="Roboto Bold"/>
                <a:ea typeface="Roboto Bold"/>
                <a:cs typeface="Roboto Bold"/>
                <a:sym typeface="Roboto Bold"/>
              </a:rPr>
              <a:t>5-St</a:t>
            </a:r>
            <a:r>
              <a:rPr lang="en-US" b="true" sz="2799" strike="noStrike" u="none">
                <a:solidFill>
                  <a:srgbClr val="42A9F4"/>
                </a:solidFill>
                <a:latin typeface="Roboto Bold"/>
                <a:ea typeface="Roboto Bold"/>
                <a:cs typeface="Roboto Bold"/>
                <a:sym typeface="Roboto Bold"/>
              </a:rPr>
              <a:t>ep Cyber </a:t>
            </a:r>
            <a:r>
              <a:rPr lang="en-US" b="true" sz="2799" strike="noStrike" u="none">
                <a:solidFill>
                  <a:srgbClr val="42A9F4"/>
                </a:solidFill>
                <a:latin typeface="Roboto Bold"/>
                <a:ea typeface="Roboto Bold"/>
                <a:cs typeface="Roboto Bold"/>
                <a:sym typeface="Roboto Bold"/>
              </a:rPr>
              <a:t>Pla</a:t>
            </a:r>
            <a:r>
              <a:rPr lang="en-US" b="true" sz="2799" strike="noStrike" u="none">
                <a:solidFill>
                  <a:srgbClr val="42A9F4"/>
                </a:solidFill>
                <a:latin typeface="Roboto Bold"/>
                <a:ea typeface="Roboto Bold"/>
                <a:cs typeface="Roboto Bold"/>
                <a:sym typeface="Roboto Bold"/>
              </a:rPr>
              <a:t>n</a:t>
            </a:r>
          </a:p>
        </p:txBody>
      </p:sp>
      <p:sp>
        <p:nvSpPr>
          <p:cNvPr name="Freeform 44" id="44"/>
          <p:cNvSpPr/>
          <p:nvPr/>
        </p:nvSpPr>
        <p:spPr>
          <a:xfrm flipH="false" flipV="false" rot="0">
            <a:off x="15091551" y="549431"/>
            <a:ext cx="1746765" cy="1481518"/>
          </a:xfrm>
          <a:custGeom>
            <a:avLst/>
            <a:gdLst/>
            <a:ahLst/>
            <a:cxnLst/>
            <a:rect r="r" b="b" t="t" l="l"/>
            <a:pathLst>
              <a:path h="1481518" w="1746765">
                <a:moveTo>
                  <a:pt x="0" y="0"/>
                </a:moveTo>
                <a:lnTo>
                  <a:pt x="1746765" y="0"/>
                </a:lnTo>
                <a:lnTo>
                  <a:pt x="1746765" y="1481518"/>
                </a:lnTo>
                <a:lnTo>
                  <a:pt x="0" y="1481518"/>
                </a:lnTo>
                <a:lnTo>
                  <a:pt x="0" y="0"/>
                </a:lnTo>
                <a:close/>
              </a:path>
            </a:pathLst>
          </a:custGeom>
          <a:blipFill>
            <a:blip r:embed="rId6"/>
            <a:stretch>
              <a:fillRect l="0" t="0" r="0" b="0"/>
            </a:stretch>
          </a:blipFill>
        </p:spPr>
      </p:sp>
      <p:grpSp>
        <p:nvGrpSpPr>
          <p:cNvPr name="Group 45" id="45"/>
          <p:cNvGrpSpPr/>
          <p:nvPr/>
        </p:nvGrpSpPr>
        <p:grpSpPr>
          <a:xfrm rot="0">
            <a:off x="10120740" y="8523560"/>
            <a:ext cx="4410715" cy="771311"/>
            <a:chOff x="0" y="0"/>
            <a:chExt cx="1161670" cy="203144"/>
          </a:xfrm>
        </p:grpSpPr>
        <p:sp>
          <p:nvSpPr>
            <p:cNvPr name="Freeform 46" id="46"/>
            <p:cNvSpPr/>
            <p:nvPr/>
          </p:nvSpPr>
          <p:spPr>
            <a:xfrm flipH="false" flipV="false" rot="0">
              <a:off x="0" y="0"/>
              <a:ext cx="1161670" cy="203144"/>
            </a:xfrm>
            <a:custGeom>
              <a:avLst/>
              <a:gdLst/>
              <a:ahLst/>
              <a:cxnLst/>
              <a:rect r="r" b="b" t="t" l="l"/>
              <a:pathLst>
                <a:path h="203144" w="1161670">
                  <a:moveTo>
                    <a:pt x="101572" y="0"/>
                  </a:moveTo>
                  <a:lnTo>
                    <a:pt x="1060098" y="0"/>
                  </a:lnTo>
                  <a:cubicBezTo>
                    <a:pt x="1116194" y="0"/>
                    <a:pt x="1161670" y="45475"/>
                    <a:pt x="1161670" y="101572"/>
                  </a:cubicBezTo>
                  <a:lnTo>
                    <a:pt x="1161670" y="101572"/>
                  </a:lnTo>
                  <a:cubicBezTo>
                    <a:pt x="1161670" y="157668"/>
                    <a:pt x="1116194" y="203144"/>
                    <a:pt x="1060098" y="203144"/>
                  </a:cubicBezTo>
                  <a:lnTo>
                    <a:pt x="101572" y="203144"/>
                  </a:lnTo>
                  <a:cubicBezTo>
                    <a:pt x="45475" y="203144"/>
                    <a:pt x="0" y="157668"/>
                    <a:pt x="0" y="101572"/>
                  </a:cubicBezTo>
                  <a:lnTo>
                    <a:pt x="0" y="101572"/>
                  </a:lnTo>
                  <a:cubicBezTo>
                    <a:pt x="0" y="45475"/>
                    <a:pt x="45475" y="0"/>
                    <a:pt x="101572"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47" id="47"/>
            <p:cNvSpPr txBox="true"/>
            <p:nvPr/>
          </p:nvSpPr>
          <p:spPr>
            <a:xfrm>
              <a:off x="0" y="0"/>
              <a:ext cx="1161670" cy="203144"/>
            </a:xfrm>
            <a:prstGeom prst="rect">
              <a:avLst/>
            </a:prstGeom>
          </p:spPr>
          <p:txBody>
            <a:bodyPr anchor="ctr" rtlCol="false" tIns="50800" lIns="50800" bIns="50800" rIns="50800"/>
            <a:lstStyle/>
            <a:p>
              <a:pPr algn="ctr">
                <a:lnSpc>
                  <a:spcPts val="2394"/>
                </a:lnSpc>
              </a:pPr>
            </a:p>
          </p:txBody>
        </p:sp>
      </p:grpSp>
      <p:sp>
        <p:nvSpPr>
          <p:cNvPr name="AutoShape 48" id="48"/>
          <p:cNvSpPr/>
          <p:nvPr/>
        </p:nvSpPr>
        <p:spPr>
          <a:xfrm>
            <a:off x="10241286" y="7293749"/>
            <a:ext cx="237009" cy="1229811"/>
          </a:xfrm>
          <a:prstGeom prst="line">
            <a:avLst/>
          </a:prstGeom>
          <a:ln cap="flat" w="38100">
            <a:solidFill>
              <a:srgbClr val="42A9F4"/>
            </a:solidFill>
            <a:prstDash val="solid"/>
            <a:headEnd type="none" len="sm" w="sm"/>
            <a:tailEnd type="none" len="sm" w="sm"/>
          </a:ln>
        </p:spPr>
      </p:sp>
      <p:sp>
        <p:nvSpPr>
          <p:cNvPr name="TextBox 49" id="49"/>
          <p:cNvSpPr txBox="true"/>
          <p:nvPr/>
        </p:nvSpPr>
        <p:spPr>
          <a:xfrm rot="0">
            <a:off x="10924150" y="8721733"/>
            <a:ext cx="4899885" cy="385445"/>
          </a:xfrm>
          <a:prstGeom prst="rect">
            <a:avLst/>
          </a:prstGeom>
        </p:spPr>
        <p:txBody>
          <a:bodyPr anchor="t" rtlCol="false" tIns="0" lIns="0" bIns="0" rIns="0">
            <a:spAutoFit/>
          </a:bodyPr>
          <a:lstStyle/>
          <a:p>
            <a:pPr algn="l">
              <a:lnSpc>
                <a:spcPts val="2799"/>
              </a:lnSpc>
            </a:pPr>
            <a:r>
              <a:rPr lang="en-US" sz="2799" b="true">
                <a:solidFill>
                  <a:srgbClr val="FFFFFF"/>
                </a:solidFill>
                <a:latin typeface="Roboto Bold"/>
                <a:ea typeface="Roboto Bold"/>
                <a:cs typeface="Roboto Bold"/>
                <a:sym typeface="Roboto Bold"/>
              </a:rPr>
              <a:t>Continuous Monitoring</a:t>
            </a:r>
          </a:p>
        </p:txBody>
      </p:sp>
      <p:sp>
        <p:nvSpPr>
          <p:cNvPr name="TextBox 50" id="50"/>
          <p:cNvSpPr txBox="true"/>
          <p:nvPr/>
        </p:nvSpPr>
        <p:spPr>
          <a:xfrm rot="0">
            <a:off x="10228127" y="8731258"/>
            <a:ext cx="637743" cy="385445"/>
          </a:xfrm>
          <a:prstGeom prst="rect">
            <a:avLst/>
          </a:prstGeom>
        </p:spPr>
        <p:txBody>
          <a:bodyPr anchor="t" rtlCol="false" tIns="0" lIns="0" bIns="0" rIns="0">
            <a:spAutoFit/>
          </a:bodyPr>
          <a:lstStyle/>
          <a:p>
            <a:pPr algn="r">
              <a:lnSpc>
                <a:spcPts val="2799"/>
              </a:lnSpc>
            </a:pPr>
            <a:r>
              <a:rPr lang="en-US" sz="2799" b="true">
                <a:solidFill>
                  <a:srgbClr val="FFFFFF"/>
                </a:solidFill>
                <a:latin typeface="Roboto Bold"/>
                <a:ea typeface="Roboto Bold"/>
                <a:cs typeface="Roboto Bold"/>
                <a:sym typeface="Roboto Bold"/>
              </a:rPr>
              <a:t>05.</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grpSp>
        <p:nvGrpSpPr>
          <p:cNvPr name="Group 2" id="2"/>
          <p:cNvGrpSpPr/>
          <p:nvPr/>
        </p:nvGrpSpPr>
        <p:grpSpPr>
          <a:xfrm rot="0">
            <a:off x="0" y="0"/>
            <a:ext cx="6425499" cy="10287000"/>
            <a:chOff x="0" y="0"/>
            <a:chExt cx="1692312" cy="2709333"/>
          </a:xfrm>
        </p:grpSpPr>
        <p:sp>
          <p:nvSpPr>
            <p:cNvPr name="Freeform 3" id="3"/>
            <p:cNvSpPr/>
            <p:nvPr/>
          </p:nvSpPr>
          <p:spPr>
            <a:xfrm flipH="false" flipV="false" rot="0">
              <a:off x="0" y="0"/>
              <a:ext cx="1692312" cy="2709333"/>
            </a:xfrm>
            <a:custGeom>
              <a:avLst/>
              <a:gdLst/>
              <a:ahLst/>
              <a:cxnLst/>
              <a:rect r="r" b="b" t="t" l="l"/>
              <a:pathLst>
                <a:path h="2709333" w="1692312">
                  <a:moveTo>
                    <a:pt x="0" y="0"/>
                  </a:moveTo>
                  <a:lnTo>
                    <a:pt x="1692312" y="0"/>
                  </a:lnTo>
                  <a:lnTo>
                    <a:pt x="1692312" y="2709333"/>
                  </a:lnTo>
                  <a:lnTo>
                    <a:pt x="0" y="2709333"/>
                  </a:lnTo>
                  <a:close/>
                </a:path>
              </a:pathLst>
            </a:custGeom>
            <a:gradFill rotWithShape="true">
              <a:gsLst>
                <a:gs pos="0">
                  <a:srgbClr val="003297">
                    <a:alpha val="100000"/>
                  </a:srgbClr>
                </a:gs>
                <a:gs pos="100000">
                  <a:srgbClr val="003297">
                    <a:alpha val="0"/>
                  </a:srgbClr>
                </a:gs>
              </a:gsLst>
              <a:lin ang="0"/>
            </a:gradFill>
          </p:spPr>
        </p:sp>
        <p:sp>
          <p:nvSpPr>
            <p:cNvPr name="TextBox 4" id="4"/>
            <p:cNvSpPr txBox="true"/>
            <p:nvPr/>
          </p:nvSpPr>
          <p:spPr>
            <a:xfrm>
              <a:off x="0" y="-38100"/>
              <a:ext cx="1692312"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288583" y="-258630"/>
            <a:ext cx="11488495" cy="4861869"/>
          </a:xfrm>
          <a:custGeom>
            <a:avLst/>
            <a:gdLst/>
            <a:ahLst/>
            <a:cxnLst/>
            <a:rect r="r" b="b" t="t" l="l"/>
            <a:pathLst>
              <a:path h="4861869" w="11488495">
                <a:moveTo>
                  <a:pt x="0" y="0"/>
                </a:moveTo>
                <a:lnTo>
                  <a:pt x="11488496" y="0"/>
                </a:lnTo>
                <a:lnTo>
                  <a:pt x="11488496" y="4861869"/>
                </a:lnTo>
                <a:lnTo>
                  <a:pt x="0" y="4861869"/>
                </a:lnTo>
                <a:lnTo>
                  <a:pt x="0" y="0"/>
                </a:lnTo>
                <a:close/>
              </a:path>
            </a:pathLst>
          </a:custGeom>
          <a:blipFill>
            <a:blip r:embed="rId2"/>
            <a:stretch>
              <a:fillRect l="-33536" t="-38944" r="0" b="-27505"/>
            </a:stretch>
          </a:blipFill>
        </p:spPr>
      </p:sp>
      <p:sp>
        <p:nvSpPr>
          <p:cNvPr name="TextBox 6" id="6"/>
          <p:cNvSpPr txBox="true"/>
          <p:nvPr/>
        </p:nvSpPr>
        <p:spPr>
          <a:xfrm rot="0">
            <a:off x="1548589" y="2312666"/>
            <a:ext cx="7235138" cy="2343150"/>
          </a:xfrm>
          <a:prstGeom prst="rect">
            <a:avLst/>
          </a:prstGeom>
        </p:spPr>
        <p:txBody>
          <a:bodyPr anchor="t" rtlCol="false" tIns="0" lIns="0" bIns="0" rIns="0">
            <a:spAutoFit/>
          </a:bodyPr>
          <a:lstStyle/>
          <a:p>
            <a:pPr algn="l">
              <a:lnSpc>
                <a:spcPts val="6000"/>
              </a:lnSpc>
            </a:pPr>
            <a:r>
              <a:rPr lang="en-US" sz="6000" b="true">
                <a:solidFill>
                  <a:srgbClr val="FFFFFF"/>
                </a:solidFill>
                <a:latin typeface="Roboto Bold"/>
                <a:ea typeface="Roboto Bold"/>
                <a:cs typeface="Roboto Bold"/>
                <a:sym typeface="Roboto Bold"/>
              </a:rPr>
              <a:t>YOUR CYBERSECURITY PARTNER</a:t>
            </a:r>
          </a:p>
        </p:txBody>
      </p:sp>
      <p:grpSp>
        <p:nvGrpSpPr>
          <p:cNvPr name="Group 7" id="7"/>
          <p:cNvGrpSpPr/>
          <p:nvPr/>
        </p:nvGrpSpPr>
        <p:grpSpPr>
          <a:xfrm rot="0">
            <a:off x="9288583" y="8244029"/>
            <a:ext cx="9500035" cy="771311"/>
            <a:chOff x="0" y="0"/>
            <a:chExt cx="2502067" cy="203144"/>
          </a:xfrm>
        </p:grpSpPr>
        <p:sp>
          <p:nvSpPr>
            <p:cNvPr name="Freeform 8" id="8"/>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9" id="9"/>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0" id="10"/>
          <p:cNvGrpSpPr/>
          <p:nvPr/>
        </p:nvGrpSpPr>
        <p:grpSpPr>
          <a:xfrm rot="0">
            <a:off x="9288583" y="7228806"/>
            <a:ext cx="9500035" cy="771311"/>
            <a:chOff x="0" y="0"/>
            <a:chExt cx="2502067" cy="203144"/>
          </a:xfrm>
        </p:grpSpPr>
        <p:sp>
          <p:nvSpPr>
            <p:cNvPr name="Freeform 11" id="11"/>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2" id="12"/>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3" id="13"/>
          <p:cNvGrpSpPr/>
          <p:nvPr/>
        </p:nvGrpSpPr>
        <p:grpSpPr>
          <a:xfrm rot="0">
            <a:off x="9288583" y="5325044"/>
            <a:ext cx="9500035" cy="771311"/>
            <a:chOff x="0" y="0"/>
            <a:chExt cx="2502067" cy="203144"/>
          </a:xfrm>
        </p:grpSpPr>
        <p:sp>
          <p:nvSpPr>
            <p:cNvPr name="Freeform 14" id="14"/>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5" id="15"/>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16" id="16"/>
          <p:cNvGrpSpPr/>
          <p:nvPr/>
        </p:nvGrpSpPr>
        <p:grpSpPr>
          <a:xfrm rot="0">
            <a:off x="9288583" y="6298039"/>
            <a:ext cx="9500035" cy="771311"/>
            <a:chOff x="0" y="0"/>
            <a:chExt cx="2502067" cy="203144"/>
          </a:xfrm>
        </p:grpSpPr>
        <p:sp>
          <p:nvSpPr>
            <p:cNvPr name="Freeform 17" id="17"/>
            <p:cNvSpPr/>
            <p:nvPr/>
          </p:nvSpPr>
          <p:spPr>
            <a:xfrm flipH="false" flipV="false" rot="0">
              <a:off x="0" y="0"/>
              <a:ext cx="2502067" cy="203144"/>
            </a:xfrm>
            <a:custGeom>
              <a:avLst/>
              <a:gdLst/>
              <a:ahLst/>
              <a:cxnLst/>
              <a:rect r="r" b="b" t="t" l="l"/>
              <a:pathLst>
                <a:path h="203144" w="2502067">
                  <a:moveTo>
                    <a:pt x="74974" y="0"/>
                  </a:moveTo>
                  <a:lnTo>
                    <a:pt x="2427093" y="0"/>
                  </a:lnTo>
                  <a:cubicBezTo>
                    <a:pt x="2446977" y="0"/>
                    <a:pt x="2466047" y="7899"/>
                    <a:pt x="2480108" y="21959"/>
                  </a:cubicBezTo>
                  <a:cubicBezTo>
                    <a:pt x="2494168" y="36020"/>
                    <a:pt x="2502067" y="55090"/>
                    <a:pt x="2502067" y="74974"/>
                  </a:cubicBezTo>
                  <a:lnTo>
                    <a:pt x="2502067" y="128170"/>
                  </a:lnTo>
                  <a:cubicBezTo>
                    <a:pt x="2502067" y="169577"/>
                    <a:pt x="2468500" y="203144"/>
                    <a:pt x="2427093" y="203144"/>
                  </a:cubicBezTo>
                  <a:lnTo>
                    <a:pt x="74974" y="203144"/>
                  </a:lnTo>
                  <a:cubicBezTo>
                    <a:pt x="33567" y="203144"/>
                    <a:pt x="0" y="169577"/>
                    <a:pt x="0" y="128170"/>
                  </a:cubicBezTo>
                  <a:lnTo>
                    <a:pt x="0" y="74974"/>
                  </a:lnTo>
                  <a:cubicBezTo>
                    <a:pt x="0" y="33567"/>
                    <a:pt x="33567" y="0"/>
                    <a:pt x="74974"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8" id="18"/>
            <p:cNvSpPr txBox="true"/>
            <p:nvPr/>
          </p:nvSpPr>
          <p:spPr>
            <a:xfrm>
              <a:off x="0" y="0"/>
              <a:ext cx="2502067" cy="203144"/>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Freeform 19" id="19"/>
          <p:cNvSpPr/>
          <p:nvPr/>
        </p:nvSpPr>
        <p:spPr>
          <a:xfrm flipH="true" flipV="false" rot="0">
            <a:off x="9967037" y="5564469"/>
            <a:ext cx="176207" cy="292460"/>
          </a:xfrm>
          <a:custGeom>
            <a:avLst/>
            <a:gdLst/>
            <a:ahLst/>
            <a:cxnLst/>
            <a:rect r="r" b="b" t="t" l="l"/>
            <a:pathLst>
              <a:path h="292460" w="176207">
                <a:moveTo>
                  <a:pt x="176207" y="0"/>
                </a:moveTo>
                <a:lnTo>
                  <a:pt x="0" y="0"/>
                </a:lnTo>
                <a:lnTo>
                  <a:pt x="0" y="292460"/>
                </a:lnTo>
                <a:lnTo>
                  <a:pt x="176207" y="292460"/>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true" flipV="false" rot="0">
            <a:off x="9967037" y="6495236"/>
            <a:ext cx="176207" cy="292460"/>
          </a:xfrm>
          <a:custGeom>
            <a:avLst/>
            <a:gdLst/>
            <a:ahLst/>
            <a:cxnLst/>
            <a:rect r="r" b="b" t="t" l="l"/>
            <a:pathLst>
              <a:path h="292460" w="176207">
                <a:moveTo>
                  <a:pt x="176207" y="0"/>
                </a:moveTo>
                <a:lnTo>
                  <a:pt x="0" y="0"/>
                </a:lnTo>
                <a:lnTo>
                  <a:pt x="0" y="292460"/>
                </a:lnTo>
                <a:lnTo>
                  <a:pt x="176207" y="292460"/>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TextBox 21" id="21"/>
          <p:cNvSpPr txBox="true"/>
          <p:nvPr/>
        </p:nvSpPr>
        <p:spPr>
          <a:xfrm rot="0">
            <a:off x="10316230" y="6495337"/>
            <a:ext cx="7274761"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Education &amp; Schools</a:t>
            </a:r>
          </a:p>
        </p:txBody>
      </p:sp>
      <p:sp>
        <p:nvSpPr>
          <p:cNvPr name="TextBox 22" id="22"/>
          <p:cNvSpPr txBox="true"/>
          <p:nvPr/>
        </p:nvSpPr>
        <p:spPr>
          <a:xfrm rot="0">
            <a:off x="10316230" y="7469400"/>
            <a:ext cx="3849263"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Healthcare Practices</a:t>
            </a:r>
          </a:p>
        </p:txBody>
      </p:sp>
      <p:sp>
        <p:nvSpPr>
          <p:cNvPr name="TextBox 23" id="23"/>
          <p:cNvSpPr txBox="true"/>
          <p:nvPr/>
        </p:nvSpPr>
        <p:spPr>
          <a:xfrm rot="0">
            <a:off x="10316230" y="8446624"/>
            <a:ext cx="4716601"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Startups &amp; SMEs</a:t>
            </a:r>
          </a:p>
        </p:txBody>
      </p:sp>
      <p:sp>
        <p:nvSpPr>
          <p:cNvPr name="TextBox 24" id="24"/>
          <p:cNvSpPr txBox="true"/>
          <p:nvPr/>
        </p:nvSpPr>
        <p:spPr>
          <a:xfrm rot="0">
            <a:off x="10316230" y="5527638"/>
            <a:ext cx="7274761" cy="413747"/>
          </a:xfrm>
          <a:prstGeom prst="rect">
            <a:avLst/>
          </a:prstGeom>
        </p:spPr>
        <p:txBody>
          <a:bodyPr anchor="t" rtlCol="false" tIns="0" lIns="0" bIns="0" rIns="0">
            <a:spAutoFit/>
          </a:bodyPr>
          <a:lstStyle/>
          <a:p>
            <a:pPr algn="l">
              <a:lnSpc>
                <a:spcPts val="3076"/>
              </a:lnSpc>
            </a:pPr>
            <a:r>
              <a:rPr lang="en-US" sz="3076" b="true">
                <a:solidFill>
                  <a:srgbClr val="FFFFFF"/>
                </a:solidFill>
                <a:latin typeface="Roboto Bold"/>
                <a:ea typeface="Roboto Bold"/>
                <a:cs typeface="Roboto Bold"/>
                <a:sym typeface="Roboto Bold"/>
              </a:rPr>
              <a:t>Aged Care &amp; Retirement Living</a:t>
            </a:r>
          </a:p>
        </p:txBody>
      </p:sp>
      <p:sp>
        <p:nvSpPr>
          <p:cNvPr name="Freeform 25" id="25"/>
          <p:cNvSpPr/>
          <p:nvPr/>
        </p:nvSpPr>
        <p:spPr>
          <a:xfrm flipH="true" flipV="false" rot="0">
            <a:off x="9967037" y="7510460"/>
            <a:ext cx="176207" cy="292460"/>
          </a:xfrm>
          <a:custGeom>
            <a:avLst/>
            <a:gdLst/>
            <a:ahLst/>
            <a:cxnLst/>
            <a:rect r="r" b="b" t="t" l="l"/>
            <a:pathLst>
              <a:path h="292460" w="176207">
                <a:moveTo>
                  <a:pt x="176207" y="0"/>
                </a:moveTo>
                <a:lnTo>
                  <a:pt x="0" y="0"/>
                </a:lnTo>
                <a:lnTo>
                  <a:pt x="0" y="292459"/>
                </a:lnTo>
                <a:lnTo>
                  <a:pt x="176207" y="292459"/>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26" id="26"/>
          <p:cNvSpPr/>
          <p:nvPr/>
        </p:nvSpPr>
        <p:spPr>
          <a:xfrm flipH="true" flipV="false" rot="0">
            <a:off x="9967037" y="8483455"/>
            <a:ext cx="176207" cy="292460"/>
          </a:xfrm>
          <a:custGeom>
            <a:avLst/>
            <a:gdLst/>
            <a:ahLst/>
            <a:cxnLst/>
            <a:rect r="r" b="b" t="t" l="l"/>
            <a:pathLst>
              <a:path h="292460" w="176207">
                <a:moveTo>
                  <a:pt x="176207" y="0"/>
                </a:moveTo>
                <a:lnTo>
                  <a:pt x="0" y="0"/>
                </a:lnTo>
                <a:lnTo>
                  <a:pt x="0" y="292460"/>
                </a:lnTo>
                <a:lnTo>
                  <a:pt x="176207" y="292460"/>
                </a:lnTo>
                <a:lnTo>
                  <a:pt x="176207"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27" id="27"/>
          <p:cNvSpPr/>
          <p:nvPr/>
        </p:nvSpPr>
        <p:spPr>
          <a:xfrm flipH="false" flipV="false" rot="0">
            <a:off x="15493173" y="1028700"/>
            <a:ext cx="1766127" cy="746188"/>
          </a:xfrm>
          <a:custGeom>
            <a:avLst/>
            <a:gdLst/>
            <a:ahLst/>
            <a:cxnLst/>
            <a:rect r="r" b="b" t="t" l="l"/>
            <a:pathLst>
              <a:path h="746188" w="1766127">
                <a:moveTo>
                  <a:pt x="0" y="0"/>
                </a:moveTo>
                <a:lnTo>
                  <a:pt x="1766127" y="0"/>
                </a:lnTo>
                <a:lnTo>
                  <a:pt x="1766127" y="746188"/>
                </a:lnTo>
                <a:lnTo>
                  <a:pt x="0" y="7461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8" id="28"/>
          <p:cNvSpPr txBox="true"/>
          <p:nvPr/>
        </p:nvSpPr>
        <p:spPr>
          <a:xfrm rot="0">
            <a:off x="1548589" y="4611514"/>
            <a:ext cx="7568545" cy="4319015"/>
          </a:xfrm>
          <a:prstGeom prst="rect">
            <a:avLst/>
          </a:prstGeom>
        </p:spPr>
        <p:txBody>
          <a:bodyPr anchor="t" rtlCol="false" tIns="0" lIns="0" bIns="0" rIns="0">
            <a:spAutoFit/>
          </a:bodyPr>
          <a:lstStyle/>
          <a:p>
            <a:pPr algn="l">
              <a:lnSpc>
                <a:spcPts val="3852"/>
              </a:lnSpc>
            </a:pPr>
            <a:r>
              <a:rPr lang="en-US" sz="1800" b="true">
                <a:solidFill>
                  <a:srgbClr val="42A9F4"/>
                </a:solidFill>
                <a:latin typeface="Montserrat Bold"/>
                <a:ea typeface="Montserrat Bold"/>
                <a:cs typeface="Montserrat Bold"/>
                <a:sym typeface="Montserrat Bold"/>
              </a:rPr>
              <a:t>We go beyond the basics.</a:t>
            </a:r>
          </a:p>
          <a:p>
            <a:pPr algn="l">
              <a:lnSpc>
                <a:spcPts val="3852"/>
              </a:lnSpc>
            </a:pPr>
          </a:p>
          <a:p>
            <a:pPr algn="l" marL="0" indent="0" lvl="0">
              <a:lnSpc>
                <a:spcPts val="3852"/>
              </a:lnSpc>
            </a:pPr>
            <a:r>
              <a:rPr lang="en-US" b="true" sz="1800">
                <a:solidFill>
                  <a:srgbClr val="42A9F4"/>
                </a:solidFill>
                <a:latin typeface="Montserrat Bold"/>
                <a:ea typeface="Montserrat Bold"/>
                <a:cs typeface="Montserrat Bold"/>
                <a:sym typeface="Montserrat Bold"/>
              </a:rPr>
              <a:t>Technovate o</a:t>
            </a:r>
            <a:r>
              <a:rPr lang="en-US" b="true" sz="1800" strike="noStrike" u="none">
                <a:solidFill>
                  <a:srgbClr val="42A9F4"/>
                </a:solidFill>
                <a:latin typeface="Montserrat Bold"/>
                <a:ea typeface="Montserrat Bold"/>
                <a:cs typeface="Montserrat Bold"/>
                <a:sym typeface="Montserrat Bold"/>
              </a:rPr>
              <a:t>ffers:</a:t>
            </a:r>
          </a:p>
          <a:p>
            <a:pPr algn="l" marL="0" indent="0" lvl="0">
              <a:lnSpc>
                <a:spcPts val="3852"/>
              </a:lnSpc>
            </a:pPr>
            <a:r>
              <a:rPr lang="en-US" b="true" sz="1800" strike="noStrike" u="none">
                <a:solidFill>
                  <a:srgbClr val="42A9F4"/>
                </a:solidFill>
                <a:latin typeface="Montserrat Bold"/>
                <a:ea typeface="Montserrat Bold"/>
                <a:cs typeface="Montserrat Bold"/>
                <a:sym typeface="Montserrat Bold"/>
              </a:rPr>
              <a:t> ✅ Cybersecurity strategy development</a:t>
            </a:r>
          </a:p>
          <a:p>
            <a:pPr algn="l" marL="0" indent="0" lvl="0">
              <a:lnSpc>
                <a:spcPts val="3852"/>
              </a:lnSpc>
            </a:pPr>
            <a:r>
              <a:rPr lang="en-US" b="true" sz="1800" strike="noStrike" u="none">
                <a:solidFill>
                  <a:srgbClr val="42A9F4"/>
                </a:solidFill>
                <a:latin typeface="Montserrat Bold"/>
                <a:ea typeface="Montserrat Bold"/>
                <a:cs typeface="Montserrat Bold"/>
                <a:sym typeface="Montserrat Bold"/>
              </a:rPr>
              <a:t> ✅ End-to-end network protection</a:t>
            </a:r>
          </a:p>
          <a:p>
            <a:pPr algn="l" marL="0" indent="0" lvl="0">
              <a:lnSpc>
                <a:spcPts val="3852"/>
              </a:lnSpc>
            </a:pPr>
            <a:r>
              <a:rPr lang="en-US" b="true" sz="1800" strike="noStrike" u="none">
                <a:solidFill>
                  <a:srgbClr val="42A9F4"/>
                </a:solidFill>
                <a:latin typeface="Montserrat Bold"/>
                <a:ea typeface="Montserrat Bold"/>
                <a:cs typeface="Montserrat Bold"/>
                <a:sym typeface="Montserrat Bold"/>
              </a:rPr>
              <a:t> </a:t>
            </a:r>
            <a:r>
              <a:rPr lang="en-US" b="true" sz="1800" strike="noStrike" u="none">
                <a:solidFill>
                  <a:srgbClr val="42A9F4"/>
                </a:solidFill>
                <a:latin typeface="Montserrat Bold"/>
                <a:ea typeface="Montserrat Bold"/>
                <a:cs typeface="Montserrat Bold"/>
                <a:sym typeface="Montserrat Bold"/>
              </a:rPr>
              <a:t>✅ Data</a:t>
            </a:r>
            <a:r>
              <a:rPr lang="en-US" b="true" sz="1800" strike="noStrike" u="none">
                <a:solidFill>
                  <a:srgbClr val="42A9F4"/>
                </a:solidFill>
                <a:latin typeface="Montserrat Bold"/>
                <a:ea typeface="Montserrat Bold"/>
                <a:cs typeface="Montserrat Bold"/>
                <a:sym typeface="Montserrat Bold"/>
              </a:rPr>
              <a:t> back</a:t>
            </a:r>
            <a:r>
              <a:rPr lang="en-US" b="true" sz="1800" strike="noStrike" u="none">
                <a:solidFill>
                  <a:srgbClr val="42A9F4"/>
                </a:solidFill>
                <a:latin typeface="Montserrat Bold"/>
                <a:ea typeface="Montserrat Bold"/>
                <a:cs typeface="Montserrat Bold"/>
                <a:sym typeface="Montserrat Bold"/>
              </a:rPr>
              <a:t>up &amp; disaster</a:t>
            </a:r>
            <a:r>
              <a:rPr lang="en-US" b="true" sz="1800" strike="noStrike" u="none">
                <a:solidFill>
                  <a:srgbClr val="42A9F4"/>
                </a:solidFill>
                <a:latin typeface="Montserrat Bold"/>
                <a:ea typeface="Montserrat Bold"/>
                <a:cs typeface="Montserrat Bold"/>
                <a:sym typeface="Montserrat Bold"/>
              </a:rPr>
              <a:t> r</a:t>
            </a:r>
            <a:r>
              <a:rPr lang="en-US" b="true" sz="1800" strike="noStrike" u="none">
                <a:solidFill>
                  <a:srgbClr val="42A9F4"/>
                </a:solidFill>
                <a:latin typeface="Montserrat Bold"/>
                <a:ea typeface="Montserrat Bold"/>
                <a:cs typeface="Montserrat Bold"/>
                <a:sym typeface="Montserrat Bold"/>
              </a:rPr>
              <a:t>ecov</a:t>
            </a:r>
            <a:r>
              <a:rPr lang="en-US" b="true" sz="1800" strike="noStrike" u="none">
                <a:solidFill>
                  <a:srgbClr val="42A9F4"/>
                </a:solidFill>
                <a:latin typeface="Montserrat Bold"/>
                <a:ea typeface="Montserrat Bold"/>
                <a:cs typeface="Montserrat Bold"/>
                <a:sym typeface="Montserrat Bold"/>
              </a:rPr>
              <a:t>ery</a:t>
            </a:r>
          </a:p>
          <a:p>
            <a:pPr algn="l" marL="0" indent="0" lvl="0">
              <a:lnSpc>
                <a:spcPts val="3852"/>
              </a:lnSpc>
            </a:pPr>
            <a:r>
              <a:rPr lang="en-US" b="true" sz="1800" strike="noStrike" u="none">
                <a:solidFill>
                  <a:srgbClr val="42A9F4"/>
                </a:solidFill>
                <a:latin typeface="Montserrat Bold"/>
                <a:ea typeface="Montserrat Bold"/>
                <a:cs typeface="Montserrat Bold"/>
                <a:sym typeface="Montserrat Bold"/>
              </a:rPr>
              <a:t> ✅ Cloud security &amp; compli</a:t>
            </a:r>
            <a:r>
              <a:rPr lang="en-US" b="true" sz="1800" strike="noStrike" u="none">
                <a:solidFill>
                  <a:srgbClr val="42A9F4"/>
                </a:solidFill>
                <a:latin typeface="Montserrat Bold"/>
                <a:ea typeface="Montserrat Bold"/>
                <a:cs typeface="Montserrat Bold"/>
                <a:sym typeface="Montserrat Bold"/>
              </a:rPr>
              <a:t>ance consult</a:t>
            </a:r>
            <a:r>
              <a:rPr lang="en-US" b="true" sz="1800" strike="noStrike" u="none">
                <a:solidFill>
                  <a:srgbClr val="42A9F4"/>
                </a:solidFill>
                <a:latin typeface="Montserrat Bold"/>
                <a:ea typeface="Montserrat Bold"/>
                <a:cs typeface="Montserrat Bold"/>
                <a:sym typeface="Montserrat Bold"/>
              </a:rPr>
              <a:t>ing</a:t>
            </a:r>
          </a:p>
          <a:p>
            <a:pPr algn="l" marL="0" indent="0" lvl="0">
              <a:lnSpc>
                <a:spcPts val="3852"/>
              </a:lnSpc>
            </a:pPr>
            <a:r>
              <a:rPr lang="en-US" b="true" sz="1800" strike="noStrike" u="none">
                <a:solidFill>
                  <a:srgbClr val="42A9F4"/>
                </a:solidFill>
                <a:latin typeface="Montserrat Bold"/>
                <a:ea typeface="Montserrat Bold"/>
                <a:cs typeface="Montserrat Bold"/>
                <a:sym typeface="Montserrat Bold"/>
              </a:rPr>
              <a:t> ✅ Staff training &amp;</a:t>
            </a:r>
            <a:r>
              <a:rPr lang="en-US" b="true" sz="1800" strike="noStrike" u="none">
                <a:solidFill>
                  <a:srgbClr val="42A9F4"/>
                </a:solidFill>
                <a:latin typeface="Montserrat Bold"/>
                <a:ea typeface="Montserrat Bold"/>
                <a:cs typeface="Montserrat Bold"/>
                <a:sym typeface="Montserrat Bold"/>
              </a:rPr>
              <a:t> awareness se</a:t>
            </a:r>
            <a:r>
              <a:rPr lang="en-US" b="true" sz="1800" strike="noStrike" u="none">
                <a:solidFill>
                  <a:srgbClr val="42A9F4"/>
                </a:solidFill>
                <a:latin typeface="Montserrat Bold"/>
                <a:ea typeface="Montserrat Bold"/>
                <a:cs typeface="Montserrat Bold"/>
                <a:sym typeface="Montserrat Bold"/>
              </a:rPr>
              <a:t>s</a:t>
            </a:r>
            <a:r>
              <a:rPr lang="en-US" b="true" sz="1800" strike="noStrike" u="none">
                <a:solidFill>
                  <a:srgbClr val="42A9F4"/>
                </a:solidFill>
                <a:latin typeface="Montserrat Bold"/>
                <a:ea typeface="Montserrat Bold"/>
                <a:cs typeface="Montserrat Bold"/>
                <a:sym typeface="Montserrat Bold"/>
              </a:rPr>
              <a:t>sions</a:t>
            </a:r>
          </a:p>
          <a:p>
            <a:pPr algn="l" marL="0" indent="0" lvl="0">
              <a:lnSpc>
                <a:spcPts val="3852"/>
              </a:lnSpc>
            </a:pPr>
            <a:r>
              <a:rPr lang="en-US" b="true" sz="1800" strike="noStrike" u="none">
                <a:solidFill>
                  <a:srgbClr val="42A9F4"/>
                </a:solidFill>
                <a:latin typeface="Montserrat Bold"/>
                <a:ea typeface="Montserrat Bold"/>
                <a:cs typeface="Montserrat Bold"/>
                <a:sym typeface="Montserrat Bold"/>
              </a:rPr>
              <a:t> ✅ 24/7 monitoring &amp; support</a:t>
            </a:r>
          </a:p>
        </p:txBody>
      </p:sp>
      <p:sp>
        <p:nvSpPr>
          <p:cNvPr name="TextBox 29" id="29"/>
          <p:cNvSpPr txBox="true"/>
          <p:nvPr/>
        </p:nvSpPr>
        <p:spPr>
          <a:xfrm rot="0">
            <a:off x="1548589" y="785490"/>
            <a:ext cx="9455236" cy="1069976"/>
          </a:xfrm>
          <a:prstGeom prst="rect">
            <a:avLst/>
          </a:prstGeom>
        </p:spPr>
        <p:txBody>
          <a:bodyPr anchor="t" rtlCol="false" tIns="0" lIns="0" bIns="0" rIns="0">
            <a:spAutoFit/>
          </a:bodyPr>
          <a:lstStyle/>
          <a:p>
            <a:pPr algn="l">
              <a:lnSpc>
                <a:spcPts val="8000"/>
              </a:lnSpc>
            </a:pPr>
            <a:r>
              <a:rPr lang="en-US" sz="8000" b="true">
                <a:solidFill>
                  <a:srgbClr val="FFFFFF"/>
                </a:solidFill>
                <a:latin typeface="Roboto Bold"/>
                <a:ea typeface="Roboto Bold"/>
                <a:cs typeface="Roboto Bold"/>
                <a:sym typeface="Roboto Bold"/>
              </a:rPr>
              <a:t>TECHNOVATE IT</a:t>
            </a:r>
          </a:p>
        </p:txBody>
      </p:sp>
      <p:sp>
        <p:nvSpPr>
          <p:cNvPr name="TextBox 30" id="30"/>
          <p:cNvSpPr txBox="true"/>
          <p:nvPr/>
        </p:nvSpPr>
        <p:spPr>
          <a:xfrm rot="0">
            <a:off x="1704008" y="9507857"/>
            <a:ext cx="14730566" cy="257810"/>
          </a:xfrm>
          <a:prstGeom prst="rect">
            <a:avLst/>
          </a:prstGeom>
        </p:spPr>
        <p:txBody>
          <a:bodyPr anchor="t" rtlCol="false" tIns="0" lIns="0" bIns="0" rIns="0">
            <a:spAutoFit/>
          </a:bodyPr>
          <a:lstStyle/>
          <a:p>
            <a:pPr algn="l">
              <a:lnSpc>
                <a:spcPts val="1899"/>
              </a:lnSpc>
            </a:pPr>
            <a:r>
              <a:rPr lang="en-US" sz="1899" b="true">
                <a:solidFill>
                  <a:srgbClr val="FFFFFF"/>
                </a:solidFill>
                <a:latin typeface="Roboto Bold"/>
                <a:ea typeface="Roboto Bold"/>
                <a:cs typeface="Roboto Bold"/>
                <a:sym typeface="Roboto Bold"/>
              </a:rPr>
              <a:t>WE DON’T JUST PROTECT YOUR BUSINESS — WE HELP IT THRIVE SECURELY.</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C0C0C"/>
        </a:solidFill>
      </p:bgPr>
    </p:bg>
    <p:spTree>
      <p:nvGrpSpPr>
        <p:cNvPr id="1" name=""/>
        <p:cNvGrpSpPr/>
        <p:nvPr/>
      </p:nvGrpSpPr>
      <p:grpSpPr>
        <a:xfrm>
          <a:off x="0" y="0"/>
          <a:ext cx="0" cy="0"/>
          <a:chOff x="0" y="0"/>
          <a:chExt cx="0" cy="0"/>
        </a:xfrm>
      </p:grpSpPr>
      <p:sp>
        <p:nvSpPr>
          <p:cNvPr name="Freeform 2" id="2"/>
          <p:cNvSpPr/>
          <p:nvPr/>
        </p:nvSpPr>
        <p:spPr>
          <a:xfrm flipH="false" flipV="false" rot="0">
            <a:off x="-285395" y="-183528"/>
            <a:ext cx="20014291" cy="11007860"/>
          </a:xfrm>
          <a:custGeom>
            <a:avLst/>
            <a:gdLst/>
            <a:ahLst/>
            <a:cxnLst/>
            <a:rect r="r" b="b" t="t" l="l"/>
            <a:pathLst>
              <a:path h="11007860" w="20014291">
                <a:moveTo>
                  <a:pt x="0" y="0"/>
                </a:moveTo>
                <a:lnTo>
                  <a:pt x="20014291" y="0"/>
                </a:lnTo>
                <a:lnTo>
                  <a:pt x="20014291" y="11007861"/>
                </a:lnTo>
                <a:lnTo>
                  <a:pt x="0" y="11007861"/>
                </a:lnTo>
                <a:lnTo>
                  <a:pt x="0" y="0"/>
                </a:lnTo>
                <a:close/>
              </a:path>
            </a:pathLst>
          </a:custGeom>
          <a:blipFill>
            <a:blip r:embed="rId2">
              <a:alphaModFix amt="36000"/>
            </a:blip>
            <a:stretch>
              <a:fillRect l="0" t="-5713" r="-5713" b="0"/>
            </a:stretch>
          </a:blipFill>
        </p:spPr>
      </p:sp>
      <p:grpSp>
        <p:nvGrpSpPr>
          <p:cNvPr name="Group 3" id="3"/>
          <p:cNvGrpSpPr/>
          <p:nvPr/>
        </p:nvGrpSpPr>
        <p:grpSpPr>
          <a:xfrm rot="5400000">
            <a:off x="7191607" y="333607"/>
            <a:ext cx="3904785" cy="18288000"/>
            <a:chOff x="0" y="0"/>
            <a:chExt cx="1028421" cy="4816593"/>
          </a:xfrm>
        </p:grpSpPr>
        <p:sp>
          <p:nvSpPr>
            <p:cNvPr name="Freeform 4" id="4"/>
            <p:cNvSpPr/>
            <p:nvPr/>
          </p:nvSpPr>
          <p:spPr>
            <a:xfrm flipH="false" flipV="false" rot="0">
              <a:off x="0" y="0"/>
              <a:ext cx="1028421" cy="4816592"/>
            </a:xfrm>
            <a:custGeom>
              <a:avLst/>
              <a:gdLst/>
              <a:ahLst/>
              <a:cxnLst/>
              <a:rect r="r" b="b" t="t" l="l"/>
              <a:pathLst>
                <a:path h="4816592" w="1028421">
                  <a:moveTo>
                    <a:pt x="0" y="0"/>
                  </a:moveTo>
                  <a:lnTo>
                    <a:pt x="1028421" y="0"/>
                  </a:lnTo>
                  <a:lnTo>
                    <a:pt x="1028421" y="4816592"/>
                  </a:lnTo>
                  <a:lnTo>
                    <a:pt x="0" y="4816592"/>
                  </a:lnTo>
                  <a:close/>
                </a:path>
              </a:pathLst>
            </a:custGeom>
            <a:gradFill rotWithShape="true">
              <a:gsLst>
                <a:gs pos="0">
                  <a:srgbClr val="003297">
                    <a:alpha val="0"/>
                  </a:srgbClr>
                </a:gs>
                <a:gs pos="100000">
                  <a:srgbClr val="003297">
                    <a:alpha val="100000"/>
                  </a:srgbClr>
                </a:gs>
              </a:gsLst>
              <a:lin ang="0"/>
            </a:gradFill>
          </p:spPr>
        </p:sp>
        <p:sp>
          <p:nvSpPr>
            <p:cNvPr name="TextBox 5" id="5"/>
            <p:cNvSpPr txBox="true"/>
            <p:nvPr/>
          </p:nvSpPr>
          <p:spPr>
            <a:xfrm>
              <a:off x="0" y="-38100"/>
              <a:ext cx="1028421" cy="485469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312138" y="8477585"/>
            <a:ext cx="4881205" cy="691298"/>
            <a:chOff x="0" y="0"/>
            <a:chExt cx="1377701" cy="195116"/>
          </a:xfrm>
        </p:grpSpPr>
        <p:sp>
          <p:nvSpPr>
            <p:cNvPr name="Freeform 7" id="7"/>
            <p:cNvSpPr/>
            <p:nvPr/>
          </p:nvSpPr>
          <p:spPr>
            <a:xfrm flipH="false" flipV="false" rot="0">
              <a:off x="0" y="0"/>
              <a:ext cx="1377700" cy="195116"/>
            </a:xfrm>
            <a:custGeom>
              <a:avLst/>
              <a:gdLst/>
              <a:ahLst/>
              <a:cxnLst/>
              <a:rect r="r" b="b" t="t" l="l"/>
              <a:pathLst>
                <a:path h="195116" w="1377700">
                  <a:moveTo>
                    <a:pt x="97558" y="0"/>
                  </a:moveTo>
                  <a:lnTo>
                    <a:pt x="1280143" y="0"/>
                  </a:lnTo>
                  <a:cubicBezTo>
                    <a:pt x="1306017" y="0"/>
                    <a:pt x="1330831" y="10278"/>
                    <a:pt x="1349126" y="28574"/>
                  </a:cubicBezTo>
                  <a:cubicBezTo>
                    <a:pt x="1367422" y="46870"/>
                    <a:pt x="1377700" y="71684"/>
                    <a:pt x="1377700" y="97558"/>
                  </a:cubicBezTo>
                  <a:lnTo>
                    <a:pt x="1377700" y="97558"/>
                  </a:lnTo>
                  <a:cubicBezTo>
                    <a:pt x="1377700" y="151438"/>
                    <a:pt x="1334022" y="195116"/>
                    <a:pt x="1280143" y="195116"/>
                  </a:cubicBezTo>
                  <a:lnTo>
                    <a:pt x="97558" y="195116"/>
                  </a:lnTo>
                  <a:cubicBezTo>
                    <a:pt x="71684" y="195116"/>
                    <a:pt x="46870" y="184838"/>
                    <a:pt x="28574" y="166542"/>
                  </a:cubicBezTo>
                  <a:cubicBezTo>
                    <a:pt x="10278" y="148246"/>
                    <a:pt x="0" y="123432"/>
                    <a:pt x="0" y="97558"/>
                  </a:cubicBezTo>
                  <a:lnTo>
                    <a:pt x="0" y="97558"/>
                  </a:lnTo>
                  <a:cubicBezTo>
                    <a:pt x="0" y="71684"/>
                    <a:pt x="10278" y="46870"/>
                    <a:pt x="28574" y="28574"/>
                  </a:cubicBezTo>
                  <a:cubicBezTo>
                    <a:pt x="46870" y="10278"/>
                    <a:pt x="71684" y="0"/>
                    <a:pt x="97558"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8" id="8"/>
            <p:cNvSpPr txBox="true"/>
            <p:nvPr/>
          </p:nvSpPr>
          <p:spPr>
            <a:xfrm>
              <a:off x="0" y="0"/>
              <a:ext cx="1377701" cy="195116"/>
            </a:xfrm>
            <a:prstGeom prst="rect">
              <a:avLst/>
            </a:prstGeom>
          </p:spPr>
          <p:txBody>
            <a:bodyPr anchor="ctr" rtlCol="false" tIns="50800" lIns="50800" bIns="50800" rIns="50800"/>
            <a:lstStyle/>
            <a:p>
              <a:pPr algn="ctr" marL="0" indent="0" lvl="0">
                <a:lnSpc>
                  <a:spcPts val="2394"/>
                </a:lnSpc>
                <a:spcBef>
                  <a:spcPct val="0"/>
                </a:spcBef>
              </a:pPr>
            </a:p>
          </p:txBody>
        </p:sp>
      </p:grpSp>
      <p:grpSp>
        <p:nvGrpSpPr>
          <p:cNvPr name="Group 9" id="9"/>
          <p:cNvGrpSpPr/>
          <p:nvPr/>
        </p:nvGrpSpPr>
        <p:grpSpPr>
          <a:xfrm rot="0">
            <a:off x="6703397" y="8477585"/>
            <a:ext cx="4881205" cy="691298"/>
            <a:chOff x="0" y="0"/>
            <a:chExt cx="1377701" cy="195116"/>
          </a:xfrm>
        </p:grpSpPr>
        <p:sp>
          <p:nvSpPr>
            <p:cNvPr name="Freeform 10" id="10"/>
            <p:cNvSpPr/>
            <p:nvPr/>
          </p:nvSpPr>
          <p:spPr>
            <a:xfrm flipH="false" flipV="false" rot="0">
              <a:off x="0" y="0"/>
              <a:ext cx="1377700" cy="195116"/>
            </a:xfrm>
            <a:custGeom>
              <a:avLst/>
              <a:gdLst/>
              <a:ahLst/>
              <a:cxnLst/>
              <a:rect r="r" b="b" t="t" l="l"/>
              <a:pathLst>
                <a:path h="195116" w="1377700">
                  <a:moveTo>
                    <a:pt x="97558" y="0"/>
                  </a:moveTo>
                  <a:lnTo>
                    <a:pt x="1280143" y="0"/>
                  </a:lnTo>
                  <a:cubicBezTo>
                    <a:pt x="1306017" y="0"/>
                    <a:pt x="1330831" y="10278"/>
                    <a:pt x="1349126" y="28574"/>
                  </a:cubicBezTo>
                  <a:cubicBezTo>
                    <a:pt x="1367422" y="46870"/>
                    <a:pt x="1377700" y="71684"/>
                    <a:pt x="1377700" y="97558"/>
                  </a:cubicBezTo>
                  <a:lnTo>
                    <a:pt x="1377700" y="97558"/>
                  </a:lnTo>
                  <a:cubicBezTo>
                    <a:pt x="1377700" y="151438"/>
                    <a:pt x="1334022" y="195116"/>
                    <a:pt x="1280143" y="195116"/>
                  </a:cubicBezTo>
                  <a:lnTo>
                    <a:pt x="97558" y="195116"/>
                  </a:lnTo>
                  <a:cubicBezTo>
                    <a:pt x="71684" y="195116"/>
                    <a:pt x="46870" y="184838"/>
                    <a:pt x="28574" y="166542"/>
                  </a:cubicBezTo>
                  <a:cubicBezTo>
                    <a:pt x="10278" y="148246"/>
                    <a:pt x="0" y="123432"/>
                    <a:pt x="0" y="97558"/>
                  </a:cubicBezTo>
                  <a:lnTo>
                    <a:pt x="0" y="97558"/>
                  </a:lnTo>
                  <a:cubicBezTo>
                    <a:pt x="0" y="71684"/>
                    <a:pt x="10278" y="46870"/>
                    <a:pt x="28574" y="28574"/>
                  </a:cubicBezTo>
                  <a:cubicBezTo>
                    <a:pt x="46870" y="10278"/>
                    <a:pt x="71684" y="0"/>
                    <a:pt x="97558"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1" id="11"/>
            <p:cNvSpPr txBox="true"/>
            <p:nvPr/>
          </p:nvSpPr>
          <p:spPr>
            <a:xfrm>
              <a:off x="0" y="0"/>
              <a:ext cx="1377701" cy="195116"/>
            </a:xfrm>
            <a:prstGeom prst="rect">
              <a:avLst/>
            </a:prstGeom>
          </p:spPr>
          <p:txBody>
            <a:bodyPr anchor="ctr" rtlCol="false" tIns="50800" lIns="50800" bIns="50800" rIns="50800"/>
            <a:lstStyle/>
            <a:p>
              <a:pPr algn="ctr" marL="0" indent="0" lvl="0">
                <a:lnSpc>
                  <a:spcPts val="2394"/>
                </a:lnSpc>
                <a:spcBef>
                  <a:spcPct val="0"/>
                </a:spcBef>
              </a:pPr>
            </a:p>
          </p:txBody>
        </p:sp>
      </p:grpSp>
      <p:sp>
        <p:nvSpPr>
          <p:cNvPr name="Freeform 12" id="12"/>
          <p:cNvSpPr/>
          <p:nvPr/>
        </p:nvSpPr>
        <p:spPr>
          <a:xfrm flipH="false" flipV="false" rot="0">
            <a:off x="15421440" y="1028700"/>
            <a:ext cx="1837860" cy="776496"/>
          </a:xfrm>
          <a:custGeom>
            <a:avLst/>
            <a:gdLst/>
            <a:ahLst/>
            <a:cxnLst/>
            <a:rect r="r" b="b" t="t" l="l"/>
            <a:pathLst>
              <a:path h="776496" w="1837860">
                <a:moveTo>
                  <a:pt x="0" y="0"/>
                </a:moveTo>
                <a:lnTo>
                  <a:pt x="1837860" y="0"/>
                </a:lnTo>
                <a:lnTo>
                  <a:pt x="1837860" y="776496"/>
                </a:lnTo>
                <a:lnTo>
                  <a:pt x="0" y="77649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727905" y="8595937"/>
            <a:ext cx="454592" cy="454592"/>
          </a:xfrm>
          <a:custGeom>
            <a:avLst/>
            <a:gdLst/>
            <a:ahLst/>
            <a:cxnLst/>
            <a:rect r="r" b="b" t="t" l="l"/>
            <a:pathLst>
              <a:path h="454592" w="454592">
                <a:moveTo>
                  <a:pt x="0" y="0"/>
                </a:moveTo>
                <a:lnTo>
                  <a:pt x="454593" y="0"/>
                </a:lnTo>
                <a:lnTo>
                  <a:pt x="454593" y="454593"/>
                </a:lnTo>
                <a:lnTo>
                  <a:pt x="0" y="4545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7133069" y="8595937"/>
            <a:ext cx="409701" cy="454592"/>
          </a:xfrm>
          <a:custGeom>
            <a:avLst/>
            <a:gdLst/>
            <a:ahLst/>
            <a:cxnLst/>
            <a:rect r="r" b="b" t="t" l="l"/>
            <a:pathLst>
              <a:path h="454592" w="409701">
                <a:moveTo>
                  <a:pt x="0" y="0"/>
                </a:moveTo>
                <a:lnTo>
                  <a:pt x="409701" y="0"/>
                </a:lnTo>
                <a:lnTo>
                  <a:pt x="409701" y="454593"/>
                </a:lnTo>
                <a:lnTo>
                  <a:pt x="0" y="45459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5" id="15"/>
          <p:cNvSpPr txBox="true"/>
          <p:nvPr/>
        </p:nvSpPr>
        <p:spPr>
          <a:xfrm rot="0">
            <a:off x="2429010" y="8685600"/>
            <a:ext cx="3302916" cy="303841"/>
          </a:xfrm>
          <a:prstGeom prst="rect">
            <a:avLst/>
          </a:prstGeom>
        </p:spPr>
        <p:txBody>
          <a:bodyPr anchor="t" rtlCol="false" tIns="0" lIns="0" bIns="0" rIns="0">
            <a:spAutoFit/>
          </a:bodyPr>
          <a:lstStyle/>
          <a:p>
            <a:pPr algn="l">
              <a:lnSpc>
                <a:spcPts val="2239"/>
              </a:lnSpc>
            </a:pPr>
            <a:r>
              <a:rPr lang="en-US" sz="2239">
                <a:solidFill>
                  <a:srgbClr val="FFFFFF"/>
                </a:solidFill>
                <a:latin typeface="Roboto"/>
                <a:ea typeface="Roboto"/>
                <a:cs typeface="Roboto"/>
                <a:sym typeface="Roboto"/>
              </a:rPr>
              <a:t>www.technovateit.com.au</a:t>
            </a:r>
          </a:p>
        </p:txBody>
      </p:sp>
      <p:sp>
        <p:nvSpPr>
          <p:cNvPr name="TextBox 16" id="16"/>
          <p:cNvSpPr txBox="true"/>
          <p:nvPr/>
        </p:nvSpPr>
        <p:spPr>
          <a:xfrm rot="0">
            <a:off x="7790420" y="8685600"/>
            <a:ext cx="3752546" cy="304534"/>
          </a:xfrm>
          <a:prstGeom prst="rect">
            <a:avLst/>
          </a:prstGeom>
        </p:spPr>
        <p:txBody>
          <a:bodyPr anchor="t" rtlCol="false" tIns="0" lIns="0" bIns="0" rIns="0">
            <a:spAutoFit/>
          </a:bodyPr>
          <a:lstStyle/>
          <a:p>
            <a:pPr algn="l">
              <a:lnSpc>
                <a:spcPts val="2239"/>
              </a:lnSpc>
            </a:pPr>
            <a:r>
              <a:rPr lang="en-US" sz="2239">
                <a:solidFill>
                  <a:srgbClr val="FFFFFF"/>
                </a:solidFill>
                <a:latin typeface="Roboto"/>
                <a:ea typeface="Roboto"/>
                <a:cs typeface="Roboto"/>
                <a:sym typeface="Roboto"/>
              </a:rPr>
              <a:t>hello@technovateit.com.au</a:t>
            </a:r>
          </a:p>
        </p:txBody>
      </p:sp>
      <p:sp>
        <p:nvSpPr>
          <p:cNvPr name="TextBox 17" id="17"/>
          <p:cNvSpPr txBox="true"/>
          <p:nvPr/>
        </p:nvSpPr>
        <p:spPr>
          <a:xfrm rot="0">
            <a:off x="1194151" y="3743034"/>
            <a:ext cx="16065149" cy="2290444"/>
          </a:xfrm>
          <a:prstGeom prst="rect">
            <a:avLst/>
          </a:prstGeom>
        </p:spPr>
        <p:txBody>
          <a:bodyPr anchor="t" rtlCol="false" tIns="0" lIns="0" bIns="0" rIns="0">
            <a:spAutoFit/>
          </a:bodyPr>
          <a:lstStyle/>
          <a:p>
            <a:pPr algn="ctr">
              <a:lnSpc>
                <a:spcPts val="8799"/>
              </a:lnSpc>
            </a:pPr>
            <a:r>
              <a:rPr lang="en-US" b="true" sz="8799">
                <a:solidFill>
                  <a:srgbClr val="FFFFFF"/>
                </a:solidFill>
                <a:latin typeface="Roboto Bold"/>
                <a:ea typeface="Roboto Bold"/>
                <a:cs typeface="Roboto Bold"/>
                <a:sym typeface="Roboto Bold"/>
              </a:rPr>
              <a:t>WANT A SAFER BUSINESS? START HERE.</a:t>
            </a:r>
          </a:p>
        </p:txBody>
      </p:sp>
      <p:sp>
        <p:nvSpPr>
          <p:cNvPr name="Freeform 18" id="18"/>
          <p:cNvSpPr/>
          <p:nvPr/>
        </p:nvSpPr>
        <p:spPr>
          <a:xfrm flipH="false" flipV="false" rot="0">
            <a:off x="669422" y="489884"/>
            <a:ext cx="3101602" cy="2630624"/>
          </a:xfrm>
          <a:custGeom>
            <a:avLst/>
            <a:gdLst/>
            <a:ahLst/>
            <a:cxnLst/>
            <a:rect r="r" b="b" t="t" l="l"/>
            <a:pathLst>
              <a:path h="2630624" w="3101602">
                <a:moveTo>
                  <a:pt x="0" y="0"/>
                </a:moveTo>
                <a:lnTo>
                  <a:pt x="3101602" y="0"/>
                </a:lnTo>
                <a:lnTo>
                  <a:pt x="3101602" y="2630624"/>
                </a:lnTo>
                <a:lnTo>
                  <a:pt x="0" y="2630624"/>
                </a:lnTo>
                <a:lnTo>
                  <a:pt x="0" y="0"/>
                </a:lnTo>
                <a:close/>
              </a:path>
            </a:pathLst>
          </a:custGeom>
          <a:blipFill>
            <a:blip r:embed="rId9"/>
            <a:stretch>
              <a:fillRect l="0" t="0" r="0" b="0"/>
            </a:stretch>
          </a:blipFill>
        </p:spPr>
      </p:sp>
      <p:sp>
        <p:nvSpPr>
          <p:cNvPr name="TextBox 19" id="19"/>
          <p:cNvSpPr txBox="true"/>
          <p:nvPr/>
        </p:nvSpPr>
        <p:spPr>
          <a:xfrm rot="0">
            <a:off x="2623103" y="6304598"/>
            <a:ext cx="13930730" cy="901827"/>
          </a:xfrm>
          <a:prstGeom prst="rect">
            <a:avLst/>
          </a:prstGeom>
        </p:spPr>
        <p:txBody>
          <a:bodyPr anchor="t" rtlCol="false" tIns="0" lIns="0" bIns="0" rIns="0">
            <a:spAutoFit/>
          </a:bodyPr>
          <a:lstStyle/>
          <a:p>
            <a:pPr algn="ctr">
              <a:lnSpc>
                <a:spcPts val="2394"/>
              </a:lnSpc>
            </a:pPr>
            <a:r>
              <a:rPr lang="en-US" sz="2100">
                <a:solidFill>
                  <a:srgbClr val="FFFFFF"/>
                </a:solidFill>
                <a:latin typeface="Poppins"/>
                <a:ea typeface="Poppins"/>
                <a:cs typeface="Poppins"/>
                <a:sym typeface="Poppins"/>
              </a:rPr>
              <a:t>Let’s look at your setup, spot weaknesses, and build a better defence — together.</a:t>
            </a:r>
          </a:p>
          <a:p>
            <a:pPr algn="ctr">
              <a:lnSpc>
                <a:spcPts val="2394"/>
              </a:lnSpc>
            </a:pPr>
          </a:p>
          <a:p>
            <a:pPr algn="ctr">
              <a:lnSpc>
                <a:spcPts val="2394"/>
              </a:lnSpc>
            </a:pPr>
            <a:r>
              <a:rPr lang="en-US" sz="2100" i="true">
                <a:solidFill>
                  <a:srgbClr val="FFFFFF"/>
                </a:solidFill>
                <a:latin typeface="Poppins Italics"/>
                <a:ea typeface="Poppins Italics"/>
                <a:cs typeface="Poppins Italics"/>
                <a:sym typeface="Poppins Italics"/>
              </a:rPr>
              <a:t>Your business deserves more than protection. It deserves peace of mind.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DAGspwg_72M</dc:identifier>
  <dcterms:modified xsi:type="dcterms:W3CDTF">2011-08-01T06:04:30Z</dcterms:modified>
  <cp:revision>1</cp:revision>
  <dc:title>Blue Modern Technology Cybersecurity Presentation</dc:title>
</cp:coreProperties>
</file>